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sf" ContentType="video/x-ms-as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media2.gif" ContentType="video/unknown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48"/>
  </p:notesMasterIdLst>
  <p:sldIdLst>
    <p:sldId id="256" r:id="rId2"/>
    <p:sldId id="257" r:id="rId3"/>
    <p:sldId id="292" r:id="rId4"/>
    <p:sldId id="258" r:id="rId5"/>
    <p:sldId id="328" r:id="rId6"/>
    <p:sldId id="259" r:id="rId7"/>
    <p:sldId id="293" r:id="rId8"/>
    <p:sldId id="318" r:id="rId9"/>
    <p:sldId id="283" r:id="rId10"/>
    <p:sldId id="312" r:id="rId11"/>
    <p:sldId id="313" r:id="rId12"/>
    <p:sldId id="316" r:id="rId13"/>
    <p:sldId id="315" r:id="rId14"/>
    <p:sldId id="285" r:id="rId15"/>
    <p:sldId id="286" r:id="rId16"/>
    <p:sldId id="288" r:id="rId17"/>
    <p:sldId id="289" r:id="rId18"/>
    <p:sldId id="295" r:id="rId19"/>
    <p:sldId id="263" r:id="rId20"/>
    <p:sldId id="319" r:id="rId21"/>
    <p:sldId id="320" r:id="rId22"/>
    <p:sldId id="264" r:id="rId23"/>
    <p:sldId id="323" r:id="rId24"/>
    <p:sldId id="274" r:id="rId25"/>
    <p:sldId id="324" r:id="rId26"/>
    <p:sldId id="273" r:id="rId27"/>
    <p:sldId id="268" r:id="rId28"/>
    <p:sldId id="325" r:id="rId29"/>
    <p:sldId id="267" r:id="rId30"/>
    <p:sldId id="278" r:id="rId31"/>
    <p:sldId id="326" r:id="rId32"/>
    <p:sldId id="279" r:id="rId33"/>
    <p:sldId id="327" r:id="rId34"/>
    <p:sldId id="280" r:id="rId35"/>
    <p:sldId id="281" r:id="rId36"/>
    <p:sldId id="290" r:id="rId37"/>
    <p:sldId id="297" r:id="rId38"/>
    <p:sldId id="277" r:id="rId39"/>
    <p:sldId id="291" r:id="rId40"/>
    <p:sldId id="330" r:id="rId41"/>
    <p:sldId id="331" r:id="rId42"/>
    <p:sldId id="329" r:id="rId43"/>
    <p:sldId id="270" r:id="rId44"/>
    <p:sldId id="269" r:id="rId45"/>
    <p:sldId id="294" r:id="rId46"/>
    <p:sldId id="284" r:id="rId47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FF5D12E-325B-4838-BD11-F529FC8002E5}">
          <p14:sldIdLst>
            <p14:sldId id="256"/>
            <p14:sldId id="257"/>
            <p14:sldId id="292"/>
            <p14:sldId id="258"/>
            <p14:sldId id="328"/>
            <p14:sldId id="259"/>
            <p14:sldId id="293"/>
            <p14:sldId id="318"/>
            <p14:sldId id="283"/>
            <p14:sldId id="312"/>
            <p14:sldId id="313"/>
            <p14:sldId id="316"/>
            <p14:sldId id="315"/>
            <p14:sldId id="285"/>
            <p14:sldId id="286"/>
            <p14:sldId id="288"/>
            <p14:sldId id="289"/>
            <p14:sldId id="295"/>
            <p14:sldId id="263"/>
            <p14:sldId id="319"/>
            <p14:sldId id="320"/>
            <p14:sldId id="264"/>
            <p14:sldId id="323"/>
            <p14:sldId id="274"/>
            <p14:sldId id="324"/>
            <p14:sldId id="273"/>
            <p14:sldId id="268"/>
            <p14:sldId id="325"/>
            <p14:sldId id="267"/>
            <p14:sldId id="278"/>
            <p14:sldId id="326"/>
            <p14:sldId id="279"/>
            <p14:sldId id="327"/>
            <p14:sldId id="280"/>
            <p14:sldId id="281"/>
            <p14:sldId id="290"/>
            <p14:sldId id="297"/>
            <p14:sldId id="277"/>
            <p14:sldId id="291"/>
            <p14:sldId id="330"/>
            <p14:sldId id="331"/>
            <p14:sldId id="329"/>
            <p14:sldId id="270"/>
            <p14:sldId id="269"/>
            <p14:sldId id="294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9DD1"/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2" autoAdjust="0"/>
    <p:restoredTop sz="91182" autoAdjust="0"/>
  </p:normalViewPr>
  <p:slideViewPr>
    <p:cSldViewPr snapToGrid="0">
      <p:cViewPr varScale="1">
        <p:scale>
          <a:sx n="69" d="100"/>
          <a:sy n="69" d="100"/>
        </p:scale>
        <p:origin x="954" y="66"/>
      </p:cViewPr>
      <p:guideLst/>
    </p:cSldViewPr>
  </p:slideViewPr>
  <p:outlineViewPr>
    <p:cViewPr>
      <p:scale>
        <a:sx n="33" d="100"/>
        <a:sy n="33" d="100"/>
      </p:scale>
      <p:origin x="0" y="-792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565E1-2407-4DAB-AFB2-B1A8FFC1DC8A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E38BA-B70B-45C3-BC71-E63A6C223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70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94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84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5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98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6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30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90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02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5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66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>
                    <a:cs typeface="Times New Roman" panose="02020603050405020304" pitchFamily="18" charset="0"/>
                  </a:rPr>
                  <a:t>EMD computation complexity is its </a:t>
                </a:r>
                <a:r>
                  <a:rPr lang="en-US" i="0">
                    <a:latin typeface="Cambria Math" panose="02040503050406030204" pitchFamily="18" charset="0"/>
                  </a:rPr>
                  <a:t>𝑂(𝑁^3 𝑙𝑜𝑔𝑁)</a:t>
                </a:r>
                <a:r>
                  <a:rPr lang="en-US" dirty="0">
                    <a:cs typeface="Times New Roman" panose="02020603050405020304" pitchFamily="18" charset="0"/>
                  </a:rPr>
                  <a:t> for an </a:t>
                </a:r>
                <a:r>
                  <a:rPr lang="en-US" i="0">
                    <a:latin typeface="Cambria Math" panose="02040503050406030204" pitchFamily="18" charset="0"/>
                  </a:rPr>
                  <a:t>𝑁</a:t>
                </a:r>
                <a:r>
                  <a:rPr lang="en-US" dirty="0">
                    <a:cs typeface="Times New Roman" panose="02020603050405020304" pitchFamily="18" charset="0"/>
                  </a:rPr>
                  <a:t>-bin histogram. Greatly reducing the EMD calculation time can be achieved using metric approximation techniques</a:t>
                </a:r>
                <a:r>
                  <a:rPr lang="en-US" dirty="0" smtClean="0">
                    <a:cs typeface="Times New Roman" panose="02020603050405020304" pitchFamily="18" charset="0"/>
                  </a:rPr>
                  <a:t>.</a:t>
                </a:r>
                <a:endParaRPr lang="en-US" dirty="0">
                  <a:cs typeface="Times New Roman" panose="02020603050405020304" pitchFamily="18" charset="0"/>
                </a:endParaRPr>
              </a:p>
              <a:p>
                <a:endParaRPr lang="en-US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The embedding of the sample set into a normed space facilitates the usage of metric indexing methods to solve the problem of searching k-NN in a large set and avoid linear scan of the entire dataset.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6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84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0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78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98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32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73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Given an unlabeled </a:t>
                </a:r>
                <a:r>
                  <a:rPr lang="en-US" dirty="0"/>
                  <a:t>sequence </a:t>
                </a:r>
                <a:r>
                  <a:rPr lang="en-US" dirty="0" smtClean="0"/>
                  <a:t>q, </a:t>
                </a:r>
                <a:r>
                  <a:rPr lang="en-US" dirty="0"/>
                  <a:t>the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dirty="0" smtClean="0"/>
                  <a:t>-NN </a:t>
                </a:r>
                <a:r>
                  <a:rPr lang="en-US" dirty="0"/>
                  <a:t>classifier, using the Manhattan distance, returns a set of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dirty="0" smtClean="0"/>
                  <a:t> </a:t>
                </a:r>
                <a:r>
                  <a:rPr lang="en-US" dirty="0"/>
                  <a:t>potential letter candidates from the sample set and their scoring, i.e., the perceptual distance between the candidate and </a:t>
                </a:r>
                <a:r>
                  <a:rPr lang="en-US" dirty="0" smtClean="0"/>
                  <a:t>q.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331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72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06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13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26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8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60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7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4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67" indent="0" algn="ctr">
              <a:buNone/>
              <a:defRPr sz="2400"/>
            </a:lvl2pPr>
            <a:lvl3pPr marL="914332" indent="0" algn="ctr">
              <a:buNone/>
              <a:defRPr sz="2400"/>
            </a:lvl3pPr>
            <a:lvl4pPr marL="1371498" indent="0" algn="ctr">
              <a:buNone/>
              <a:defRPr sz="2000"/>
            </a:lvl4pPr>
            <a:lvl5pPr marL="1828664" indent="0" algn="ctr">
              <a:buNone/>
              <a:defRPr sz="2000"/>
            </a:lvl5pPr>
            <a:lvl6pPr marL="2285830" indent="0" algn="ctr">
              <a:buNone/>
              <a:defRPr sz="2000"/>
            </a:lvl6pPr>
            <a:lvl7pPr marL="2742994" indent="0" algn="ctr">
              <a:buNone/>
              <a:defRPr sz="2000"/>
            </a:lvl7pPr>
            <a:lvl8pPr marL="3200160" indent="0" algn="ctr">
              <a:buNone/>
              <a:defRPr sz="2000"/>
            </a:lvl8pPr>
            <a:lvl9pPr marL="3657327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67E6-BDD3-41A7-A3FE-122500F0598F}" type="datetime1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562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28CC-6A8D-4B94-A90A-F87E1F1F526C}" type="datetime1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17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4783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414778"/>
            <a:ext cx="7734300" cy="5757423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2365-F5F4-440F-A2EF-2C281AE06461}" type="datetime1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50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FA6D-7395-458A-8CBA-56C39A999ACD}" type="datetime1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9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4C131-8944-4C53-AF74-C426DD5DA141}" type="datetime1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08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0D07D-78E1-4D0C-A877-322BEC267413}" type="datetime1">
              <a:rPr lang="en-US" smtClean="0"/>
              <a:t>11/17/2014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33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1793F-D8C4-4C88-996B-3C61A413C21A}" type="datetime1">
              <a:rPr lang="en-US" smtClean="0"/>
              <a:t>11/17/2014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2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C964-6832-4798-9B26-4A997865CAD7}" type="datetime1">
              <a:rPr lang="en-US" smtClean="0"/>
              <a:t>11/17/2014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6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6326-1885-4FA0-B516-C8E038C15DF3}" type="datetime1">
              <a:rPr lang="en-US" smtClean="0"/>
              <a:t>11/17/2014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56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5" y="6459790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EF4756DB-C35E-48F4-B565-60E5A2471C7C}" type="datetime1">
              <a:rPr lang="en-US" smtClean="0"/>
              <a:t>11/17/2014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90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1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0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" y="1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682C5-AF76-44C5-BC6A-779E691B90C0}" type="datetime1">
              <a:rPr lang="en-US" smtClean="0"/>
              <a:t>11/17/2014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8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" y="6334317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5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5" y="6459790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42A9804-4707-4048-A471-C10E7951DC9D}" type="datetime1">
              <a:rPr lang="en-US" smtClean="0"/>
              <a:t>11/17/2014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59790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2" y="645979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485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hf sldNum="0" hdr="0" dt="0"/>
  <p:txStyles>
    <p:titleStyle>
      <a:lvl1pPr algn="l" defTabSz="914332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4" indent="-91434" algn="l" defTabSz="914332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20" indent="-182866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886" indent="-182866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752" indent="-182866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19" indent="-182866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19" indent="-228584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04" indent="-228584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88" indent="-228584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74" indent="-228584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sf"/><Relationship Id="rId1" Type="http://schemas.microsoft.com/office/2007/relationships/media" Target="../media/media1.asf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6" Type="http://schemas.openxmlformats.org/officeDocument/2006/relationships/image" Target="../media/image61.png"/><Relationship Id="rId5" Type="http://schemas.openxmlformats.org/officeDocument/2006/relationships/image" Target="../media/image400.png"/><Relationship Id="rId4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9171" y="1675040"/>
            <a:ext cx="8915399" cy="2262781"/>
          </a:xfrm>
        </p:spPr>
        <p:txBody>
          <a:bodyPr>
            <a:noAutofit/>
          </a:bodyPr>
          <a:lstStyle/>
          <a:p>
            <a:r>
              <a:rPr lang="en-US" sz="5400" dirty="0"/>
              <a:t>Real-time Segmentation and Recognition of On-line Handwritten Arabic Script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9165" y="3937821"/>
            <a:ext cx="9014243" cy="228881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cap="none" dirty="0"/>
              <a:t>By George Kour</a:t>
            </a:r>
          </a:p>
          <a:p>
            <a:pPr algn="ctr"/>
            <a:endParaRPr lang="en-US" dirty="0"/>
          </a:p>
          <a:p>
            <a:pPr algn="ctr"/>
            <a:r>
              <a:rPr lang="en-US" cap="none" dirty="0"/>
              <a:t>S</a:t>
            </a:r>
            <a:r>
              <a:rPr lang="en-US" cap="none" dirty="0" smtClean="0"/>
              <a:t>upervised </a:t>
            </a:r>
            <a:r>
              <a:rPr lang="en-US" cap="none" dirty="0"/>
              <a:t>By</a:t>
            </a:r>
            <a:r>
              <a:rPr lang="en-US" dirty="0"/>
              <a:t>:</a:t>
            </a:r>
          </a:p>
          <a:p>
            <a:pPr algn="ctr"/>
            <a:r>
              <a:rPr lang="en-US" sz="2800" cap="none" dirty="0"/>
              <a:t>Prof. Dana Ron</a:t>
            </a:r>
          </a:p>
          <a:p>
            <a:pPr algn="ctr"/>
            <a:r>
              <a:rPr lang="en-US" sz="2800" cap="none" dirty="0"/>
              <a:t>Dr. Raid </a:t>
            </a:r>
            <a:r>
              <a:rPr lang="en-US" sz="2800" cap="none" dirty="0" err="1"/>
              <a:t>Saabne</a:t>
            </a:r>
            <a:r>
              <a:rPr lang="en-US" sz="2800" cap="none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5472" y="5722382"/>
            <a:ext cx="1971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Masters Thesis Defense</a:t>
            </a:r>
          </a:p>
          <a:p>
            <a:r>
              <a:rPr lang="en-US" sz="1400" dirty="0" smtClean="0"/>
              <a:t>16 </a:t>
            </a:r>
            <a:r>
              <a:rPr lang="en-US" sz="1400" dirty="0"/>
              <a:t>November, 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8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1 - HF </a:t>
            </a:r>
            <a:r>
              <a:rPr lang="en-US" dirty="0" smtClean="0"/>
              <a:t>Identification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980000"/>
            <a:ext cx="4787375" cy="402272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1980000"/>
            <a:ext cx="5252400" cy="360260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785325" y="2655068"/>
            <a:ext cx="1417265" cy="797609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3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1.11111E-6 L 0.13815 1.11111E-6 L 0.13815 0.13842 L -0.00286 0.13842 L -0.00286 1.11111E-6 Z " pathEditMode="relative" rAng="0" ptsTypes="AAAAA">
                                      <p:cBhvr>
                                        <p:cTn id="6" dur="4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4" y="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1 - HF </a:t>
            </a:r>
            <a:r>
              <a:rPr lang="en-US" dirty="0" smtClean="0"/>
              <a:t>Identification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980000"/>
            <a:ext cx="4787375" cy="4022725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1980000"/>
            <a:ext cx="5252400" cy="360260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709535" y="2521770"/>
            <a:ext cx="1473956" cy="846162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9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1.85185E-6 L 0.14922 0.00416 C 0.14856 0.05509 0.14804 0.10671 0.14726 0.15833 L 0.0026 0.15092 C 0.00143 0.20162 0.00364 0.24907 0.00234 0.30046 " pathEditMode="relative" rAng="0" ptsTypes="AAAAA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7" y="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 – Sub-strokes </a:t>
            </a:r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04205232"/>
                  </p:ext>
                </p:extLst>
              </p:nvPr>
            </p:nvGraphicFramePr>
            <p:xfrm>
              <a:off x="1389704" y="3957031"/>
              <a:ext cx="3775288" cy="16560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87644"/>
                    <a:gridCol w="1887644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04205232"/>
                  </p:ext>
                </p:extLst>
              </p:nvPr>
            </p:nvGraphicFramePr>
            <p:xfrm>
              <a:off x="1389704" y="3957031"/>
              <a:ext cx="3775288" cy="16560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87644"/>
                    <a:gridCol w="1887644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645" t="-1639" r="-1290" b="-349180"/>
                          </a:stretch>
                        </a:blipFill>
                      </a:tcPr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2" t="-41333" r="-100965" b="-4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2" t="-347541" r="-10096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645" t="-347541" r="-1290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74" y="4512683"/>
            <a:ext cx="1675761" cy="529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7932" y="2344607"/>
                <a:ext cx="5539154" cy="1289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The classification information of the sub-strokes imposed by the KPs is stored in the </a:t>
                </a:r>
                <a:r>
                  <a:rPr lang="en-US" b="1" dirty="0" smtClean="0"/>
                  <a:t>Scoring Matrix</a:t>
                </a:r>
                <a:r>
                  <a:rPr lang="en-US" dirty="0" smtClean="0"/>
                  <a:t>, </a:t>
                </a:r>
                <a:r>
                  <a:rPr lang="en-US" dirty="0"/>
                  <a:t>where each cell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contains the scoring information for the sub-strokes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32" y="2344607"/>
                <a:ext cx="5539154" cy="1289135"/>
              </a:xfrm>
              <a:prstGeom prst="rect">
                <a:avLst/>
              </a:prstGeom>
              <a:blipFill rotWithShape="0">
                <a:blip r:embed="rId4"/>
                <a:stretch>
                  <a:fillRect l="-990" t="-2844" r="-770" b="-5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1980000"/>
            <a:ext cx="5252400" cy="360260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721245" y="4583556"/>
            <a:ext cx="1473956" cy="846162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3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 – Sub-strokes </a:t>
            </a:r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Content Placeholder 5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258757932"/>
                  </p:ext>
                </p:extLst>
              </p:nvPr>
            </p:nvGraphicFramePr>
            <p:xfrm>
              <a:off x="6218238" y="2446764"/>
              <a:ext cx="5286825" cy="260111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78805"/>
                    <a:gridCol w="1983685"/>
                    <a:gridCol w="1924335"/>
                  </a:tblGrid>
                  <a:tr h="482905">
                    <a:tc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 smtClean="0"/>
                        </a:p>
                      </a:txBody>
                      <a:tcPr/>
                    </a:tc>
                  </a:tr>
                  <a:tr h="8780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72090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4829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Content Placeholder 5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258757932"/>
                  </p:ext>
                </p:extLst>
              </p:nvPr>
            </p:nvGraphicFramePr>
            <p:xfrm>
              <a:off x="6218238" y="2446764"/>
              <a:ext cx="5286825" cy="260111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78805"/>
                    <a:gridCol w="1983685"/>
                    <a:gridCol w="1924335"/>
                  </a:tblGrid>
                  <a:tr h="482905">
                    <a:tc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9632" t="-1266" r="-98160" b="-444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5000" t="-1266" r="-1266" b="-444304"/>
                          </a:stretch>
                        </a:blipFill>
                      </a:tcPr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42" t="-52980" r="-285841" b="-132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7209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42" t="-194118" r="-285841" b="-680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9632" t="-194118" r="-98160" b="-680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</a:tr>
                  <a:tr h="4829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42" t="-443038" r="-285841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9632" t="-443038" r="-98160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5000" t="-443038" r="-1266" b="-253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43" y="3047616"/>
            <a:ext cx="1675761" cy="5291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19" y="3041319"/>
            <a:ext cx="1675800" cy="52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20" y="3928424"/>
            <a:ext cx="1675800" cy="52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000" y="1980000"/>
            <a:ext cx="47815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8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</a:t>
            </a:r>
            <a:r>
              <a:rPr lang="en-US" dirty="0" smtClean="0"/>
              <a:t>1 – Sub-strokes Scoring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2161" y="4878860"/>
            <a:ext cx="7615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</p:txBody>
      </p:sp>
      <p:pic>
        <p:nvPicPr>
          <p:cNvPr id="17" name="Content Placeholder 16" descr="Screen Clippi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552131"/>
            <a:ext cx="5770337" cy="22815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980000"/>
            <a:ext cx="47910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8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 2 – POIs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Once the entire stroke is available, a rules-based process is used to refine the set of POIs and re-score the sub-strokes based on the following rules: 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200" dirty="0"/>
              <a:t>SPs should lie close to the baseline. </a:t>
            </a:r>
          </a:p>
          <a:p>
            <a:pPr lvl="1"/>
            <a:r>
              <a:rPr lang="en-US" sz="2200" dirty="0"/>
              <a:t>do not reside in loops.</a:t>
            </a:r>
          </a:p>
          <a:p>
            <a:pPr lvl="1"/>
            <a:r>
              <a:rPr lang="en-US" sz="2200" dirty="0"/>
              <a:t>sub-stroke length should be proportional to the length of the containing stroke.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1980000"/>
            <a:ext cx="5252400" cy="360260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351270" y="2573335"/>
            <a:ext cx="1473956" cy="846162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9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 3 – Segmentation Selection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70" y="2388893"/>
            <a:ext cx="5476905" cy="216552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0292" y="4800601"/>
                <a:ext cx="56798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The matrix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can be modeled as </a:t>
                </a:r>
                <a:r>
                  <a:rPr lang="en-US" dirty="0"/>
                  <a:t>a directed, edge-weighted graph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which a path from vertex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vertex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defines a possible segmentation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92" y="4800601"/>
                <a:ext cx="5679831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858" t="-3974" r="-160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1980000"/>
            <a:ext cx="5252400" cy="360260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391562" y="3565295"/>
            <a:ext cx="1473956" cy="846162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5078438" cy="40233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Over-segmentation: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A horizontal region in initial form which does not accommodate a SP.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A letter spanned over several strokes.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Under-segmentation</a:t>
            </a:r>
            <a:r>
              <a:rPr lang="en-US" sz="24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Letter pairs that are not separated by HFs (e.g., </a:t>
            </a:r>
            <a:r>
              <a:rPr lang="ar-SA" sz="40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لم</a:t>
            </a:r>
            <a:r>
              <a:rPr lang="en-US" sz="2800" dirty="0"/>
              <a:t> </a:t>
            </a:r>
            <a:r>
              <a:rPr lang="en-US" sz="2000" dirty="0"/>
              <a:t>and </a:t>
            </a:r>
            <a:r>
              <a:rPr lang="ar-SA" sz="40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لح</a:t>
            </a:r>
            <a:r>
              <a:rPr lang="en-US" sz="2000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Not selecting a POI in the third stage.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390955"/>
              </p:ext>
            </p:extLst>
          </p:nvPr>
        </p:nvGraphicFramePr>
        <p:xfrm>
          <a:off x="6717568" y="2700656"/>
          <a:ext cx="4984954" cy="2145993"/>
        </p:xfrm>
        <a:graphic>
          <a:graphicData uri="http://schemas.openxmlformats.org/drawingml/2006/table">
            <a:tbl>
              <a:tblPr bandCol="1">
                <a:tableStyleId>{3C2FFA5D-87B4-456A-9821-1D502468CF0F}</a:tableStyleId>
              </a:tblPr>
              <a:tblGrid>
                <a:gridCol w="3124851"/>
                <a:gridCol w="1860103"/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City</a:t>
                      </a:r>
                      <a:r>
                        <a:rPr lang="en-US" sz="2000" baseline="0" dirty="0" smtClean="0"/>
                        <a:t> name</a:t>
                      </a:r>
                      <a:r>
                        <a:rPr lang="en-US" sz="2000" dirty="0" smtClean="0"/>
                        <a:t> Samples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23732" marR="123732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319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23732" marR="123732" anchor="ctr"/>
                </a:tc>
              </a:tr>
              <a:tr h="583251"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Num. of Strokes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23732" marR="123732" anchor="ctr"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1237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23732" marR="123732" anchor="ctr"/>
                </a:tc>
              </a:tr>
              <a:tr h="583251"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Segmentation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Rate</a:t>
                      </a:r>
                      <a:endParaRPr lang="en-US" sz="2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732" marR="123732" anchor="ctr"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83%</a:t>
                      </a:r>
                      <a:endParaRPr lang="en-US" sz="2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732" marR="123732" anchor="ctr"/>
                </a:tc>
              </a:tr>
              <a:tr h="583251"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Recognition Rate [Top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3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]</a:t>
                      </a:r>
                      <a:endParaRPr lang="en-US" sz="2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732" marR="123732" anchor="ctr"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78%*</a:t>
                      </a:r>
                      <a:endParaRPr lang="en-US" sz="2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732" marR="123732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94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ecent </a:t>
            </a:r>
            <a:r>
              <a:rPr lang="en-US" dirty="0"/>
              <a:t>W</a:t>
            </a:r>
            <a:r>
              <a:rPr lang="en-US" dirty="0" smtClean="0"/>
              <a:t>ork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7322297"/>
              </p:ext>
            </p:extLst>
          </p:nvPr>
        </p:nvGraphicFramePr>
        <p:xfrm>
          <a:off x="882118" y="2182761"/>
          <a:ext cx="10695365" cy="278213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630888"/>
                <a:gridCol w="1914473"/>
                <a:gridCol w="5150004"/>
              </a:tblGrid>
              <a:tr h="819568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Work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Results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Dataset</a:t>
                      </a:r>
                      <a:endParaRPr lang="en-US" sz="2300" dirty="0"/>
                    </a:p>
                  </a:txBody>
                  <a:tcPr/>
                </a:tc>
              </a:tr>
              <a:tr h="819568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(</a:t>
                      </a:r>
                      <a:r>
                        <a:rPr lang="en-US" sz="2300" dirty="0" err="1" smtClean="0"/>
                        <a:t>Randa</a:t>
                      </a:r>
                      <a:r>
                        <a:rPr lang="en-US" sz="2300" dirty="0" smtClean="0"/>
                        <a:t> et al.,</a:t>
                      </a:r>
                      <a:r>
                        <a:rPr lang="en-US" sz="2300" baseline="0" dirty="0" smtClean="0"/>
                        <a:t> 2012)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51% (SR)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OHASD - a self collected dataset that includes</a:t>
                      </a:r>
                      <a:r>
                        <a:rPr lang="en-US" sz="2300" baseline="0" dirty="0" smtClean="0"/>
                        <a:t> </a:t>
                      </a:r>
                      <a:r>
                        <a:rPr lang="en-US" sz="2300" dirty="0" smtClean="0"/>
                        <a:t>154 paragraphs</a:t>
                      </a:r>
                      <a:r>
                        <a:rPr lang="en-US" sz="2300" baseline="0" dirty="0" smtClean="0"/>
                        <a:t> (more than 3800 words)</a:t>
                      </a:r>
                      <a:r>
                        <a:rPr lang="en-US" sz="2300" dirty="0" smtClean="0"/>
                        <a:t> written by 48 writers. </a:t>
                      </a:r>
                    </a:p>
                  </a:txBody>
                  <a:tcPr/>
                </a:tc>
              </a:tr>
              <a:tr h="819568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(</a:t>
                      </a:r>
                      <a:r>
                        <a:rPr lang="en-US" sz="2300" b="1" kern="1200" baseline="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Daifallah</a:t>
                      </a:r>
                      <a:r>
                        <a:rPr lang="en-US" sz="23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et al.,  2009)</a:t>
                      </a:r>
                      <a:endParaRPr lang="en-US" sz="23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79% (RR)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Self collected database</a:t>
                      </a:r>
                      <a:r>
                        <a:rPr lang="en-US" sz="2300" baseline="0" dirty="0" smtClean="0"/>
                        <a:t> contained 150 words.</a:t>
                      </a:r>
                      <a:endParaRPr lang="en-US" sz="23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62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Fast Classification of Handwritten On-line Arabic Characters</a:t>
            </a:r>
            <a:endParaRPr lang="en-US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000" cap="none" dirty="0" smtClean="0"/>
          </a:p>
          <a:p>
            <a:r>
              <a:rPr lang="en-US" sz="2000" dirty="0"/>
              <a:t>6th international conference of soft computing and pattern recognition (SOCPAR 2014)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959" y="0"/>
            <a:ext cx="2487676" cy="170629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403711" y="1200363"/>
            <a:ext cx="742517" cy="492363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Problem </a:t>
            </a:r>
            <a:r>
              <a:rPr lang="en-US" dirty="0" smtClean="0"/>
              <a:t>Statement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Motivation</a:t>
            </a:r>
          </a:p>
          <a:p>
            <a:pPr marL="0" indent="0">
              <a:buNone/>
            </a:pPr>
            <a:r>
              <a:rPr lang="en-US" dirty="0"/>
              <a:t>Characteristics </a:t>
            </a:r>
            <a:r>
              <a:rPr lang="en-US" dirty="0" smtClean="0"/>
              <a:t>of the </a:t>
            </a:r>
            <a:r>
              <a:rPr lang="en-US" dirty="0"/>
              <a:t>Arabic Script</a:t>
            </a:r>
          </a:p>
          <a:p>
            <a:pPr marL="0" indent="0">
              <a:buNone/>
            </a:pPr>
            <a:r>
              <a:rPr lang="en-US" dirty="0" smtClean="0"/>
              <a:t>Solution Outline</a:t>
            </a:r>
          </a:p>
          <a:p>
            <a:pPr marL="0" indent="0">
              <a:buNone/>
            </a:pPr>
            <a:r>
              <a:rPr lang="en-US" dirty="0" smtClean="0"/>
              <a:t>Real-time </a:t>
            </a:r>
            <a:r>
              <a:rPr lang="en-US" dirty="0"/>
              <a:t>S</a:t>
            </a:r>
            <a:r>
              <a:rPr lang="en-US" dirty="0" smtClean="0"/>
              <a:t>egmentation</a:t>
            </a:r>
          </a:p>
          <a:p>
            <a:pPr marL="0" indent="0">
              <a:buNone/>
            </a:pPr>
            <a:r>
              <a:rPr lang="en-US" dirty="0" smtClean="0"/>
              <a:t>Fast Letter Classification</a:t>
            </a:r>
          </a:p>
          <a:p>
            <a:pPr marL="0" indent="0">
              <a:buNone/>
            </a:pPr>
            <a:r>
              <a:rPr lang="en-US" dirty="0" smtClean="0"/>
              <a:t>Demo</a:t>
            </a:r>
          </a:p>
          <a:p>
            <a:pPr marL="0" indent="0">
              <a:buNone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9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7278" y="1845735"/>
                <a:ext cx="6119447" cy="40233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Goal</a:t>
                </a:r>
                <a:br>
                  <a:rPr lang="en-US" dirty="0" smtClean="0">
                    <a:solidFill>
                      <a:schemeClr val="accent3">
                        <a:lumMod val="75000"/>
                      </a:schemeClr>
                    </a:solidFill>
                  </a:rPr>
                </a:br>
                <a:r>
                  <a:rPr lang="en-US" dirty="0" smtClean="0"/>
                  <a:t>Fast </a:t>
                </a:r>
                <a:r>
                  <a:rPr lang="en-US" dirty="0"/>
                  <a:t>classification and scoring of </a:t>
                </a:r>
                <a:r>
                  <a:rPr lang="en-US" dirty="0" smtClean="0"/>
                  <a:t>sub-strokes using </a:t>
                </a:r>
                <a:r>
                  <a:rPr lang="en-US" dirty="0"/>
                  <a:t>K-NN based </a:t>
                </a:r>
                <a:r>
                  <a:rPr lang="en-US" dirty="0" smtClean="0"/>
                  <a:t>classification</a:t>
                </a:r>
              </a:p>
              <a:p>
                <a:endParaRPr lang="en-US" dirty="0" smtClean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r>
                  <a:rPr lang="en-US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Challenges</a:t>
                </a:r>
                <a:endParaRPr 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 smtClean="0"/>
                  <a:t>Metric </a:t>
                </a:r>
                <a:r>
                  <a:rPr lang="en-US" dirty="0"/>
                  <a:t>that imitate the perceptual similarity are computationally expensive.</a:t>
                </a:r>
              </a:p>
              <a:p>
                <a:pPr lvl="1"/>
                <a:r>
                  <a:rPr lang="en-US" dirty="0" smtClean="0"/>
                  <a:t>Scanning the entire dataset to find the closest samples.</a:t>
                </a:r>
              </a:p>
              <a:p>
                <a:endParaRPr lang="en-US" dirty="0" smtClean="0"/>
              </a:p>
              <a:p>
                <a:r>
                  <a:rPr lang="en-US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Solution principles</a:t>
                </a:r>
                <a:endParaRPr 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 smtClean="0"/>
                  <a:t>Metric approximation by embedding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Using indexing techniques to avoid linear scan of the dataset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7278" y="1845735"/>
                <a:ext cx="6119447" cy="4023360"/>
              </a:xfrm>
              <a:blipFill rotWithShape="0">
                <a:blip r:embed="rId3"/>
                <a:stretch>
                  <a:fillRect l="-896" t="-1970" r="-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1026" name="Picture 2" descr="http://www3.cs.stonybrook.edu/~algorith/files/shape-similarity-R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880" y="188581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blem Inpu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309" y="188581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lipartguide.com/_named_clipart_images/0511-1006-2417-4016_Metaphor_for_Looking_for_a_Needle_in_a_Haystack-Businessman_Looking_Through_a_Pile_of_Paperwork_clipart_ima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475" y="3900309"/>
            <a:ext cx="1973263" cy="1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02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963" y="1866982"/>
            <a:ext cx="10058400" cy="398128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506869" y="3278692"/>
            <a:ext cx="1473956" cy="846162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Line Callout 1 7"/>
              <p:cNvSpPr/>
              <p:nvPr/>
            </p:nvSpPr>
            <p:spPr>
              <a:xfrm>
                <a:off x="3207657" y="4470399"/>
                <a:ext cx="2569029" cy="420915"/>
              </a:xfrm>
              <a:prstGeom prst="borderCallout1">
                <a:avLst>
                  <a:gd name="adj1" fmla="val -23369"/>
                  <a:gd name="adj2" fmla="val 2967"/>
                  <a:gd name="adj3" fmla="val -63658"/>
                  <a:gd name="adj4" fmla="val -3042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𝑃𝑜𝑠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Line Callout 1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657" y="4470399"/>
                <a:ext cx="2569029" cy="420915"/>
              </a:xfrm>
              <a:prstGeom prst="borderCallout1">
                <a:avLst>
                  <a:gd name="adj1" fmla="val -23369"/>
                  <a:gd name="adj2" fmla="val 2967"/>
                  <a:gd name="adj3" fmla="val -63658"/>
                  <a:gd name="adj4" fmla="val -30424"/>
                </a:avLst>
              </a:prstGeom>
              <a:blipFill rotWithShape="0"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Line Callout 1 8"/>
              <p:cNvSpPr/>
              <p:nvPr/>
            </p:nvSpPr>
            <p:spPr>
              <a:xfrm>
                <a:off x="3185883" y="2670629"/>
                <a:ext cx="2569029" cy="602342"/>
              </a:xfrm>
              <a:prstGeom prst="borderCallout1">
                <a:avLst>
                  <a:gd name="adj1" fmla="val 112984"/>
                  <a:gd name="adj2" fmla="val 7487"/>
                  <a:gd name="adj3" fmla="val 154289"/>
                  <a:gd name="adj4" fmla="val 347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Line Callout 1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883" y="2670629"/>
                <a:ext cx="2569029" cy="602342"/>
              </a:xfrm>
              <a:prstGeom prst="borderCallout1">
                <a:avLst>
                  <a:gd name="adj1" fmla="val 112984"/>
                  <a:gd name="adj2" fmla="val 7487"/>
                  <a:gd name="adj3" fmla="val 154289"/>
                  <a:gd name="adj4" fmla="val 3474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06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 smtClean="0"/>
              <a:t>Give a uniform structure to the data by avoiding:</a:t>
            </a:r>
          </a:p>
          <a:p>
            <a:pPr lvl="1"/>
            <a:r>
              <a:rPr lang="en-US" dirty="0" smtClean="0"/>
              <a:t>Jagged </a:t>
            </a:r>
            <a:r>
              <a:rPr lang="en-US" dirty="0"/>
              <a:t>and non-uniform </a:t>
            </a:r>
            <a:r>
              <a:rPr lang="en-US" dirty="0" smtClean="0"/>
              <a:t>sampling of the digitizer</a:t>
            </a:r>
          </a:p>
          <a:p>
            <a:pPr lvl="1"/>
            <a:r>
              <a:rPr lang="en-US" dirty="0" smtClean="0"/>
              <a:t>Imperfections caused by hand vibration from hesitate writing.</a:t>
            </a:r>
          </a:p>
          <a:p>
            <a:pPr lvl="1"/>
            <a:endParaRPr lang="en-US" dirty="0" smtClean="0"/>
          </a:p>
          <a:p>
            <a:pPr marL="201154" lvl="1" indent="0">
              <a:buNone/>
            </a:pPr>
            <a:r>
              <a:rPr lang="en-US" b="1" dirty="0" smtClean="0"/>
              <a:t>Normalization:</a:t>
            </a:r>
            <a:r>
              <a:rPr lang="en-US" dirty="0" smtClean="0"/>
              <a:t> Uniform </a:t>
            </a:r>
            <a:r>
              <a:rPr lang="en-US" dirty="0"/>
              <a:t>size bound box surrounding the pattern</a:t>
            </a:r>
            <a:r>
              <a:rPr lang="en-US" dirty="0" smtClean="0"/>
              <a:t>.</a:t>
            </a:r>
            <a:endParaRPr lang="en-US" dirty="0"/>
          </a:p>
          <a:p>
            <a:pPr marL="201154" lvl="1" indent="0">
              <a:buNone/>
            </a:pPr>
            <a:r>
              <a:rPr lang="en-US" b="1" dirty="0"/>
              <a:t>Noise </a:t>
            </a:r>
            <a:r>
              <a:rPr lang="en-US" b="1" dirty="0" smtClean="0"/>
              <a:t>elimination:</a:t>
            </a:r>
            <a:r>
              <a:rPr lang="en-US" dirty="0" smtClean="0"/>
              <a:t> </a:t>
            </a:r>
            <a:r>
              <a:rPr lang="en-US" dirty="0"/>
              <a:t>using the Douglas-</a:t>
            </a:r>
            <a:r>
              <a:rPr lang="en-US" dirty="0" err="1"/>
              <a:t>Peucker</a:t>
            </a:r>
            <a:r>
              <a:rPr lang="en-US" dirty="0"/>
              <a:t> algorithm</a:t>
            </a:r>
            <a:r>
              <a:rPr lang="en-US" dirty="0" smtClean="0"/>
              <a:t>.</a:t>
            </a:r>
          </a:p>
          <a:p>
            <a:pPr marL="201154" lvl="1" indent="0">
              <a:buNone/>
            </a:pPr>
            <a:r>
              <a:rPr lang="en-US" b="1" dirty="0"/>
              <a:t>Re-sampling: </a:t>
            </a:r>
            <a:r>
              <a:rPr lang="en-US" dirty="0"/>
              <a:t>using quadratic piecewise </a:t>
            </a:r>
            <a:r>
              <a:rPr lang="en-US" dirty="0" smtClean="0"/>
              <a:t>interpolation </a:t>
            </a:r>
            <a:r>
              <a:rPr lang="en-US" dirty="0"/>
              <a:t>function.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65900" y="1960563"/>
            <a:ext cx="5334000" cy="43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8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866982"/>
            <a:ext cx="10058400" cy="398128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506869" y="3278692"/>
            <a:ext cx="1473956" cy="846162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10855" y="279399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Line Callout 1 12"/>
              <p:cNvSpPr/>
              <p:nvPr/>
            </p:nvSpPr>
            <p:spPr>
              <a:xfrm>
                <a:off x="3185883" y="2670629"/>
                <a:ext cx="2569029" cy="602342"/>
              </a:xfrm>
              <a:prstGeom prst="borderCallout1">
                <a:avLst>
                  <a:gd name="adj1" fmla="val 112984"/>
                  <a:gd name="adj2" fmla="val 7487"/>
                  <a:gd name="adj3" fmla="val 154289"/>
                  <a:gd name="adj4" fmla="val 347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Line Callout 1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883" y="2670629"/>
                <a:ext cx="2569029" cy="602342"/>
              </a:xfrm>
              <a:prstGeom prst="borderCallout1">
                <a:avLst>
                  <a:gd name="adj1" fmla="val 112984"/>
                  <a:gd name="adj2" fmla="val 7487"/>
                  <a:gd name="adj3" fmla="val 154289"/>
                  <a:gd name="adj4" fmla="val 3474"/>
                </a:avLst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Line Callout 1 13"/>
              <p:cNvSpPr/>
              <p:nvPr/>
            </p:nvSpPr>
            <p:spPr>
              <a:xfrm>
                <a:off x="4688108" y="4216398"/>
                <a:ext cx="2569029" cy="602342"/>
              </a:xfrm>
              <a:prstGeom prst="borderCallout1">
                <a:avLst>
                  <a:gd name="adj1" fmla="val -5088"/>
                  <a:gd name="adj2" fmla="val 30086"/>
                  <a:gd name="adj3" fmla="val -74627"/>
                  <a:gd name="adj4" fmla="val 1420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40×60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Line Callout 1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108" y="4216398"/>
                <a:ext cx="2569029" cy="602342"/>
              </a:xfrm>
              <a:prstGeom prst="borderCallout1">
                <a:avLst>
                  <a:gd name="adj1" fmla="val -5088"/>
                  <a:gd name="adj2" fmla="val 30086"/>
                  <a:gd name="adj3" fmla="val -74627"/>
                  <a:gd name="adj4" fmla="val 14208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51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0.15964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82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5"/>
            <a:ext cx="10447020" cy="4023360"/>
          </a:xfrm>
        </p:spPr>
        <p:txBody>
          <a:bodyPr>
            <a:normAutofit/>
          </a:bodyPr>
          <a:lstStyle/>
          <a:p>
            <a:pPr algn="just" defTabSz="4389165" eaLnBrk="0" hangingPunct="0">
              <a:lnSpc>
                <a:spcPct val="95000"/>
              </a:lnSpc>
            </a:pPr>
            <a:r>
              <a:rPr lang="en-US" sz="1800" dirty="0"/>
              <a:t>Feature extraction is the process of extracting informative parameters for learning and recognition of patterns.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3" cstate="print"/>
          <a:srcRect t="7109"/>
          <a:stretch/>
        </p:blipFill>
        <p:spPr bwMode="auto">
          <a:xfrm>
            <a:off x="7479580" y="2794280"/>
            <a:ext cx="2122387" cy="2188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" t="16165" r="-378" b="3528"/>
          <a:stretch/>
        </p:blipFill>
        <p:spPr>
          <a:xfrm>
            <a:off x="2655707" y="2684851"/>
            <a:ext cx="3229896" cy="2265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7508" y="5058404"/>
            <a:ext cx="3310492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89165" eaLnBrk="0" hangingPunct="0">
              <a:lnSpc>
                <a:spcPct val="95000"/>
              </a:lnSpc>
            </a:pPr>
            <a:r>
              <a:rPr lang="en-US" dirty="0" smtClean="0">
                <a:solidFill>
                  <a:prstClr val="black"/>
                </a:solidFill>
              </a:rPr>
              <a:t>Multi Angular </a:t>
            </a:r>
            <a:r>
              <a:rPr lang="en-US" dirty="0">
                <a:solidFill>
                  <a:prstClr val="black"/>
                </a:solidFill>
              </a:rPr>
              <a:t>Descriptor (MAD</a:t>
            </a:r>
            <a:r>
              <a:rPr lang="en-US" dirty="0" smtClean="0">
                <a:solidFill>
                  <a:prstClr val="black"/>
                </a:solidFill>
              </a:rPr>
              <a:t>) </a:t>
            </a:r>
          </a:p>
          <a:p>
            <a:pPr algn="ctr" defTabSz="4389165" eaLnBrk="0" hangingPunct="0">
              <a:lnSpc>
                <a:spcPct val="95000"/>
              </a:lnSpc>
            </a:pP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err="1" smtClean="0"/>
              <a:t>Saabni</a:t>
            </a:r>
            <a:r>
              <a:rPr lang="en-US" dirty="0" smtClean="0"/>
              <a:t>, 2013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35660" y="5058402"/>
            <a:ext cx="270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Shape </a:t>
            </a:r>
            <a:r>
              <a:rPr lang="en-US" dirty="0" smtClean="0">
                <a:solidFill>
                  <a:prstClr val="black"/>
                </a:solidFill>
              </a:rPr>
              <a:t>Context (SC) (</a:t>
            </a:r>
            <a:r>
              <a:rPr lang="nl-NL" dirty="0"/>
              <a:t>Belongie, </a:t>
            </a:r>
            <a:r>
              <a:rPr lang="nl-NL" dirty="0" smtClean="0"/>
              <a:t>et al.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4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EMD Embedding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963" y="1866982"/>
            <a:ext cx="10058400" cy="398128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440211" y="3278692"/>
            <a:ext cx="1473956" cy="846162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Line Callout 1 7"/>
              <p:cNvSpPr/>
              <p:nvPr/>
            </p:nvSpPr>
            <p:spPr>
              <a:xfrm>
                <a:off x="4688108" y="4216398"/>
                <a:ext cx="2569029" cy="602342"/>
              </a:xfrm>
              <a:prstGeom prst="borderCallout1">
                <a:avLst>
                  <a:gd name="adj1" fmla="val -5088"/>
                  <a:gd name="adj2" fmla="val 30086"/>
                  <a:gd name="adj3" fmla="val -74627"/>
                  <a:gd name="adj4" fmla="val 1420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40×60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Line Callout 1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108" y="4216398"/>
                <a:ext cx="2569029" cy="602342"/>
              </a:xfrm>
              <a:prstGeom prst="borderCallout1">
                <a:avLst>
                  <a:gd name="adj1" fmla="val -5088"/>
                  <a:gd name="adj2" fmla="val 30086"/>
                  <a:gd name="adj3" fmla="val -74627"/>
                  <a:gd name="adj4" fmla="val 14208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Line Callout 1 8"/>
              <p:cNvSpPr/>
              <p:nvPr/>
            </p:nvSpPr>
            <p:spPr>
              <a:xfrm>
                <a:off x="4767935" y="4296230"/>
                <a:ext cx="2569029" cy="602342"/>
              </a:xfrm>
              <a:prstGeom prst="borderCallout1">
                <a:avLst>
                  <a:gd name="adj1" fmla="val -269"/>
                  <a:gd name="adj2" fmla="val 74719"/>
                  <a:gd name="adj3" fmla="val -84266"/>
                  <a:gd name="adj4" fmla="val 8708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2422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Line Callout 1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35" y="4296230"/>
                <a:ext cx="2569029" cy="602342"/>
              </a:xfrm>
              <a:prstGeom prst="borderCallout1">
                <a:avLst>
                  <a:gd name="adj1" fmla="val -269"/>
                  <a:gd name="adj2" fmla="val 74719"/>
                  <a:gd name="adj3" fmla="val -84266"/>
                  <a:gd name="adj4" fmla="val 87089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6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0.15964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82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Movers Distance (EMD)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:endParaRPr lang="en-US" sz="1800" dirty="0" smtClean="0"/>
              </a:p>
              <a:p>
                <a:pPr marL="0" indent="0" algn="ctr">
                  <a:buNone/>
                </a:pPr>
                <a:endParaRPr lang="en-US" sz="1800" dirty="0" smtClean="0"/>
              </a:p>
              <a:p>
                <a:pPr marL="0" indent="0" algn="ctr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                                (</a:t>
                </a:r>
                <a:r>
                  <a:rPr lang="en-US" sz="1800" dirty="0"/>
                  <a:t>a)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800" dirty="0" smtClean="0"/>
                  <a:t> </a:t>
                </a:r>
                <a:r>
                  <a:rPr lang="en-US" sz="1800" b="1" dirty="0"/>
                  <a:t> </a:t>
                </a:r>
                <a:r>
                  <a:rPr lang="en-US" sz="1800" dirty="0" smtClean="0"/>
                  <a:t>distance.                                                                   (b) </a:t>
                </a:r>
                <a:r>
                  <a:rPr lang="en-US" sz="1800" dirty="0"/>
                  <a:t>Perceptual </a:t>
                </a:r>
                <a:r>
                  <a:rPr lang="en-US" sz="1800" dirty="0" smtClean="0"/>
                  <a:t>similarity.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EMD: the minimum amount of work needed to transform histogram P to histogram Q.</a:t>
                </a:r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𝐸𝑀𝐷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Computing EMD can </a:t>
                </a:r>
                <a:r>
                  <a:rPr lang="en-US" sz="1800" dirty="0"/>
                  <a:t>be solved </a:t>
                </a:r>
                <a:r>
                  <a:rPr lang="en-US" sz="1800" dirty="0" smtClean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𝑙𝑜𝑔𝑁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for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 smtClean="0"/>
                  <a:t>-</a:t>
                </a:r>
                <a:r>
                  <a:rPr lang="en-US" sz="1800" dirty="0"/>
                  <a:t>bins histogram (using </a:t>
                </a:r>
                <a:r>
                  <a:rPr lang="en-US" sz="1800" b="1" dirty="0" err="1"/>
                  <a:t>Orlin's</a:t>
                </a:r>
                <a:r>
                  <a:rPr lang="en-US" sz="1800"/>
                  <a:t> </a:t>
                </a:r>
                <a:r>
                  <a:rPr lang="en-US" sz="1800" smtClean="0"/>
                  <a:t>algorithm).</a:t>
                </a:r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When </a:t>
                </a:r>
                <a:r>
                  <a:rPr lang="en-US" sz="1800" dirty="0"/>
                  <a:t>used to compare histograms with the same overall mass, namely distributions, EMD is a metric</a:t>
                </a:r>
                <a:r>
                  <a:rPr lang="en-US" sz="1800" dirty="0" smtClean="0"/>
                  <a:t>.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94" b="-10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83" y="1951233"/>
            <a:ext cx="4029075" cy="1533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1" y="2579029"/>
            <a:ext cx="6229814" cy="21952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512" y="1909762"/>
            <a:ext cx="39909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EMD Approximation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097279" y="1841500"/>
                <a:ext cx="7289484" cy="1730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cs typeface="Times New Roman" panose="02020603050405020304" pitchFamily="18" charset="0"/>
                  </a:rPr>
                  <a:t>Linear time embedding to the wavelets coefficient domain.</a:t>
                </a:r>
              </a:p>
              <a:p>
                <a:endParaRPr lang="en-US" sz="100" dirty="0"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EMD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>
                  <a:cs typeface="Times New Roman" panose="02020603050405020304" pitchFamily="18" charset="0"/>
                </a:endParaRPr>
              </a:p>
              <a:p>
                <a:endParaRPr lang="en-US" sz="100" dirty="0" smtClean="0"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cs typeface="Times New Roman" panose="02020603050405020304" pitchFamily="18" charset="0"/>
                  </a:rPr>
                  <a:t>The </a:t>
                </a:r>
                <a:r>
                  <a:rPr lang="en-US" dirty="0" err="1">
                    <a:cs typeface="Times New Roman" panose="02020603050405020304" pitchFamily="18" charset="0"/>
                  </a:rPr>
                  <a:t>Haar</a:t>
                </a:r>
                <a:r>
                  <a:rPr lang="en-US" dirty="0">
                    <a:cs typeface="Times New Roman" panose="02020603050405020304" pitchFamily="18" charset="0"/>
                  </a:rPr>
                  <a:t> wavelet achieved the best classification results</a:t>
                </a:r>
                <a:r>
                  <a:rPr lang="en-US" dirty="0" smtClean="0">
                    <a:cs typeface="Times New Roman" panose="02020603050405020304" pitchFamily="18" charset="0"/>
                  </a:rPr>
                  <a:t>.</a:t>
                </a:r>
                <a:endParaRPr lang="en-US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97279" y="1841500"/>
                <a:ext cx="7289484" cy="1730375"/>
              </a:xfrm>
              <a:blipFill rotWithShape="0">
                <a:blip r:embed="rId3"/>
                <a:stretch>
                  <a:fillRect l="-2090" t="-4930" b="-3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7943850" y="1888914"/>
            <a:ext cx="2943225" cy="736283"/>
          </a:xfrm>
        </p:spPr>
        <p:txBody>
          <a:bodyPr>
            <a:normAutofit/>
          </a:bodyPr>
          <a:lstStyle/>
          <a:p>
            <a:r>
              <a:rPr lang="en-US" sz="1600" cap="none" dirty="0" smtClean="0">
                <a:cs typeface="Times New Roman" panose="02020603050405020304" pitchFamily="18" charset="0"/>
              </a:rPr>
              <a:t>(</a:t>
            </a:r>
            <a:r>
              <a:rPr lang="en-US" sz="1600" cap="none" dirty="0" err="1" smtClean="0">
                <a:cs typeface="Times New Roman" panose="02020603050405020304" pitchFamily="18" charset="0"/>
              </a:rPr>
              <a:t>Shirdhonkar</a:t>
            </a:r>
            <a:r>
              <a:rPr lang="en-US" sz="1600" cap="none" dirty="0" smtClean="0">
                <a:cs typeface="Times New Roman" panose="02020603050405020304" pitchFamily="18" charset="0"/>
              </a:rPr>
              <a:t> and Jacobs, 2008)</a:t>
            </a:r>
            <a:endParaRPr lang="en-US" sz="1600" dirty="0"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66024" y="4796327"/>
                <a:ext cx="3821113" cy="661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𝑤𝑒𝑚𝑑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024" y="4796327"/>
                <a:ext cx="3821113" cy="66133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184" y="2331694"/>
            <a:ext cx="4889815" cy="2126006"/>
          </a:xfrm>
          <a:prstGeom prst="rect">
            <a:avLst/>
          </a:prstGeom>
        </p:spPr>
      </p:pic>
      <p:pic>
        <p:nvPicPr>
          <p:cNvPr id="1026" name="Picture 2" descr="http://cumbia.informatik.uni-stuttgart.de/ger/research/fields/current/hwfilters/haar-psi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87" y="3551497"/>
            <a:ext cx="1833816" cy="128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8478" y="4953002"/>
            <a:ext cx="3693089" cy="13663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0583" y="3628873"/>
            <a:ext cx="1451487" cy="120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4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963" y="1866982"/>
            <a:ext cx="10058400" cy="398128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363499" y="3291392"/>
            <a:ext cx="1473956" cy="846162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Line Callout 1 7"/>
              <p:cNvSpPr/>
              <p:nvPr/>
            </p:nvSpPr>
            <p:spPr>
              <a:xfrm>
                <a:off x="4767935" y="4296230"/>
                <a:ext cx="2569029" cy="602342"/>
              </a:xfrm>
              <a:prstGeom prst="borderCallout1">
                <a:avLst>
                  <a:gd name="adj1" fmla="val -269"/>
                  <a:gd name="adj2" fmla="val 74719"/>
                  <a:gd name="adj3" fmla="val -84266"/>
                  <a:gd name="adj4" fmla="val 8708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2422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Line Callout 1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35" y="4296230"/>
                <a:ext cx="2569029" cy="602342"/>
              </a:xfrm>
              <a:prstGeom prst="borderCallout1">
                <a:avLst>
                  <a:gd name="adj1" fmla="val -269"/>
                  <a:gd name="adj2" fmla="val 74719"/>
                  <a:gd name="adj3" fmla="val -84266"/>
                  <a:gd name="adj4" fmla="val 87089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Line Callout 1 8"/>
              <p:cNvSpPr/>
              <p:nvPr/>
            </p:nvSpPr>
            <p:spPr>
              <a:xfrm>
                <a:off x="4746163" y="4492172"/>
                <a:ext cx="2569029" cy="602342"/>
              </a:xfrm>
              <a:prstGeom prst="borderCallout1">
                <a:avLst>
                  <a:gd name="adj1" fmla="val -14727"/>
                  <a:gd name="adj2" fmla="val 102967"/>
                  <a:gd name="adj3" fmla="val -50530"/>
                  <a:gd name="adj4" fmla="val 12211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Line Callout 1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63" y="4492172"/>
                <a:ext cx="2569029" cy="602342"/>
              </a:xfrm>
              <a:prstGeom prst="borderCallout1">
                <a:avLst>
                  <a:gd name="adj1" fmla="val -14727"/>
                  <a:gd name="adj2" fmla="val 102967"/>
                  <a:gd name="adj3" fmla="val -50530"/>
                  <a:gd name="adj4" fmla="val 122117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43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0.15964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82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Solve the curse of dimensionality.</a:t>
                </a:r>
              </a:p>
              <a:p>
                <a:pPr marL="0" indent="0">
                  <a:buNone/>
                </a:pPr>
                <a:r>
                  <a:rPr lang="en-US" dirty="0"/>
                  <a:t>Embedding the SC feature vectors has produces sparse vectors </a:t>
                </a:r>
                <a:r>
                  <a:rPr lang="en-US" dirty="0" smtClean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2422</m:t>
                        </m:r>
                      </m:sup>
                    </m:sSup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r>
                  <a:rPr lang="en-US" dirty="0" smtClean="0"/>
                  <a:t>PCA: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Unsupervised </a:t>
                </a:r>
                <a:r>
                  <a:rPr lang="en-US" dirty="0" smtClean="0"/>
                  <a:t>but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efficient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LDA: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Supervised</a:t>
                </a:r>
                <a:r>
                  <a:rPr lang="en-US" dirty="0" smtClean="0"/>
                  <a:t> but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costly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15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37" y="3375451"/>
            <a:ext cx="3843891" cy="28897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51" y="3690105"/>
            <a:ext cx="3307935" cy="2486859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2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1" indent="0" defTabSz="4389165">
              <a:lnSpc>
                <a:spcPct val="95000"/>
              </a:lnSpc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2200" dirty="0"/>
              <a:t>Correct and efficient </a:t>
            </a:r>
            <a:r>
              <a:rPr lang="en-US" sz="2200" b="1" dirty="0"/>
              <a:t>recognition</a:t>
            </a:r>
            <a:r>
              <a:rPr lang="en-US" sz="2200" dirty="0"/>
              <a:t> of handwritten </a:t>
            </a:r>
            <a:r>
              <a:rPr lang="en-US" sz="2200" b="1" dirty="0"/>
              <a:t>Arabic</a:t>
            </a:r>
            <a:r>
              <a:rPr lang="en-US" sz="2200" dirty="0"/>
              <a:t> text </a:t>
            </a:r>
            <a:r>
              <a:rPr lang="en-US" sz="2200" dirty="0" smtClean="0"/>
              <a:t>is </a:t>
            </a:r>
            <a:r>
              <a:rPr lang="en-US" sz="2200" b="1" dirty="0" smtClean="0"/>
              <a:t>challenging</a:t>
            </a:r>
            <a:r>
              <a:rPr lang="en-US" sz="2200" dirty="0" smtClean="0"/>
              <a:t> </a:t>
            </a:r>
            <a:r>
              <a:rPr lang="en-US" sz="2200" dirty="0"/>
              <a:t>problem due to the </a:t>
            </a:r>
            <a:r>
              <a:rPr lang="en-US" sz="2200" b="1" dirty="0"/>
              <a:t>cursive and </a:t>
            </a:r>
            <a:r>
              <a:rPr lang="en-US" sz="2200" b="1" dirty="0" smtClean="0"/>
              <a:t>unconstrained </a:t>
            </a:r>
            <a:r>
              <a:rPr lang="en-US" sz="2200" dirty="0" smtClean="0"/>
              <a:t>nature </a:t>
            </a:r>
            <a:r>
              <a:rPr lang="en-US" sz="2200" dirty="0"/>
              <a:t>of </a:t>
            </a:r>
            <a:r>
              <a:rPr lang="en-US" sz="2200" dirty="0" smtClean="0"/>
              <a:t>the Arabic </a:t>
            </a:r>
            <a:r>
              <a:rPr lang="en-US" sz="2200" dirty="0"/>
              <a:t>script. </a:t>
            </a:r>
            <a:endParaRPr lang="en-US" sz="2200" dirty="0" smtClean="0"/>
          </a:p>
          <a:p>
            <a:pPr marL="0" lvl="1" indent="0" defTabSz="4389165">
              <a:lnSpc>
                <a:spcPct val="95000"/>
              </a:lnSpc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marL="0" lvl="1" indent="0" defTabSz="4389165">
              <a:lnSpc>
                <a:spcPct val="95000"/>
              </a:lnSpc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Thus,</a:t>
            </a:r>
          </a:p>
          <a:p>
            <a:pPr marL="0" indent="0" defTabSz="4389165">
              <a:lnSpc>
                <a:spcPct val="95000"/>
              </a:lnSpc>
              <a:buNone/>
            </a:pPr>
            <a:r>
              <a:rPr lang="en-US" dirty="0" smtClean="0"/>
              <a:t>Conventional </a:t>
            </a:r>
            <a:r>
              <a:rPr lang="en-US" dirty="0"/>
              <a:t>approaches </a:t>
            </a:r>
            <a:r>
              <a:rPr lang="en-US" dirty="0" smtClean="0"/>
              <a:t>of online Handwriting recognition usually </a:t>
            </a:r>
            <a:r>
              <a:rPr lang="en-US" dirty="0"/>
              <a:t>wait until the entire curve is traced out before starting the </a:t>
            </a:r>
            <a:r>
              <a:rPr lang="en-US" dirty="0" smtClean="0"/>
              <a:t>analysis.</a:t>
            </a:r>
          </a:p>
          <a:p>
            <a:pPr marL="0" indent="0" defTabSz="4389165">
              <a:lnSpc>
                <a:spcPct val="95000"/>
              </a:lnSpc>
              <a:buNone/>
            </a:pPr>
            <a:endParaRPr lang="en-US" dirty="0" smtClean="0"/>
          </a:p>
          <a:p>
            <a:pPr marL="0" lvl="1" indent="0" defTabSz="4389165">
              <a:lnSpc>
                <a:spcPct val="105000"/>
              </a:lnSpc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However,</a:t>
            </a:r>
          </a:p>
          <a:p>
            <a:pPr marL="0" indent="0" defTabSz="4389165">
              <a:lnSpc>
                <a:spcPct val="95000"/>
              </a:lnSpc>
              <a:buNone/>
            </a:pPr>
            <a:r>
              <a:rPr lang="en-US" dirty="0" smtClean="0"/>
              <a:t>This delays the </a:t>
            </a:r>
            <a:r>
              <a:rPr lang="en-US" dirty="0"/>
              <a:t>recognition </a:t>
            </a:r>
            <a:r>
              <a:rPr lang="en-US" dirty="0" smtClean="0"/>
              <a:t>process, and,</a:t>
            </a:r>
          </a:p>
          <a:p>
            <a:pPr marL="0" indent="0" defTabSz="4389165">
              <a:lnSpc>
                <a:spcPct val="95000"/>
              </a:lnSpc>
              <a:buNone/>
            </a:pPr>
            <a:r>
              <a:rPr lang="en-US" dirty="0" smtClean="0"/>
              <a:t>Prevents </a:t>
            </a:r>
            <a:r>
              <a:rPr lang="en-US" dirty="0"/>
              <a:t>implementing advanced features of input typing, such as </a:t>
            </a:r>
            <a:r>
              <a:rPr lang="en-US" dirty="0" smtClean="0"/>
              <a:t>automatic </a:t>
            </a:r>
            <a:r>
              <a:rPr lang="en-US" dirty="0"/>
              <a:t>word </a:t>
            </a:r>
            <a:r>
              <a:rPr lang="en-US" dirty="0" smtClean="0"/>
              <a:t>completion.</a:t>
            </a:r>
            <a:endParaRPr lang="en-US" sz="2200" b="1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7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just" defTabSz="4389165">
                  <a:lnSpc>
                    <a:spcPct val="95000"/>
                  </a:lnSpc>
                  <a:buNone/>
                </a:pPr>
                <a:r>
                  <a:rPr lang="en-US" dirty="0">
                    <a:cs typeface="Arial" panose="020B0604020202020204" pitchFamily="34" charset="0"/>
                  </a:rPr>
                  <a:t>Before applying LDA, each character class was partitioned into four clusters,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𝑚𝑒𝑑𝑜𝑖𝑑𝑠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cs typeface="Arial" panose="020B0604020202020204" pitchFamily="34" charset="0"/>
                  </a:rPr>
                  <a:t> algorithm, and for each cluster a unique sub-label was assigned. </a:t>
                </a:r>
              </a:p>
              <a:p>
                <a:pPr marL="0" indent="0" algn="just" defTabSz="4389165">
                  <a:lnSpc>
                    <a:spcPct val="95000"/>
                  </a:lnSpc>
                  <a:buNone/>
                </a:pPr>
                <a:r>
                  <a:rPr lang="en-US" dirty="0">
                    <a:cs typeface="Arial" panose="020B0604020202020204" pitchFamily="34" charset="0"/>
                  </a:rPr>
                  <a:t>The target number of dimensions was estimated using the </a:t>
                </a:r>
                <a:r>
                  <a:rPr lang="en-US" b="1" i="1" dirty="0">
                    <a:cs typeface="Arial" panose="020B0604020202020204" pitchFamily="34" charset="0"/>
                  </a:rPr>
                  <a:t>maximum likelihood estimation</a:t>
                </a:r>
                <a:r>
                  <a:rPr lang="en-US" dirty="0">
                    <a:cs typeface="Arial" panose="020B0604020202020204" pitchFamily="34" charset="0"/>
                  </a:rPr>
                  <a:t> method.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15" t="-1212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066946"/>
              </p:ext>
            </p:extLst>
          </p:nvPr>
        </p:nvGraphicFramePr>
        <p:xfrm>
          <a:off x="4555414" y="3737010"/>
          <a:ext cx="5505449" cy="1905000"/>
        </p:xfrm>
        <a:graphic>
          <a:graphicData uri="http://schemas.openxmlformats.org/drawingml/2006/table">
            <a:tbl>
              <a:tblPr rtl="1" firstRow="1" lastCol="1" bandRow="1">
                <a:tableStyleId>{21E4AEA4-8DFA-4A89-87EB-49C32662AFE0}</a:tableStyleId>
              </a:tblPr>
              <a:tblGrid>
                <a:gridCol w="1720453"/>
                <a:gridCol w="1720453"/>
                <a:gridCol w="2064543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PCA+LDA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PCA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Letter Position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9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48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 smtClean="0"/>
                        <a:t>Ini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10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52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Mid</a:t>
                      </a:r>
                      <a:endParaRPr lang="en-US" sz="1900" dirty="0" smtClean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9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44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Fin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8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39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 smtClean="0"/>
                        <a:t>Iso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503" y="3314768"/>
            <a:ext cx="1600416" cy="27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 Indexing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963" y="1866982"/>
            <a:ext cx="10058400" cy="398128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289796" y="3202492"/>
            <a:ext cx="1473956" cy="846162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Line Callout 1 7"/>
              <p:cNvSpPr/>
              <p:nvPr/>
            </p:nvSpPr>
            <p:spPr>
              <a:xfrm>
                <a:off x="4746163" y="4492172"/>
                <a:ext cx="2569029" cy="602342"/>
              </a:xfrm>
              <a:prstGeom prst="borderCallout1">
                <a:avLst>
                  <a:gd name="adj1" fmla="val -14727"/>
                  <a:gd name="adj2" fmla="val 102967"/>
                  <a:gd name="adj3" fmla="val -50530"/>
                  <a:gd name="adj4" fmla="val 12211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Line Callout 1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63" y="4492172"/>
                <a:ext cx="2569029" cy="602342"/>
              </a:xfrm>
              <a:prstGeom prst="borderCallout1">
                <a:avLst>
                  <a:gd name="adj1" fmla="val -14727"/>
                  <a:gd name="adj2" fmla="val 102967"/>
                  <a:gd name="adj3" fmla="val -50530"/>
                  <a:gd name="adj4" fmla="val 122117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8386" y="1440539"/>
            <a:ext cx="1547842" cy="178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5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00118 0.16505 L 0.16901 0.16065 L 0.16901 0.00625 " pathEditMode="relative" rAng="0" ptsTypes="AA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51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 Indexing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Distance function approximation techniques alone cannot avoid linear scan of the entire </a:t>
            </a:r>
            <a:r>
              <a:rPr lang="en-US" dirty="0" smtClean="0"/>
              <a:t>dataset.</a:t>
            </a:r>
          </a:p>
          <a:p>
            <a:r>
              <a:rPr lang="en-US" dirty="0" smtClean="0"/>
              <a:t>The k-d </a:t>
            </a:r>
            <a:r>
              <a:rPr lang="en-US" dirty="0"/>
              <a:t>tree is an efficient data structure for storing a finite set of points from a k</a:t>
            </a:r>
            <a:r>
              <a:rPr lang="en-US" dirty="0" smtClean="0"/>
              <a:t>-dimensional space.</a:t>
            </a:r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196" y="2120907"/>
            <a:ext cx="5963261" cy="2927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842000" y="5181606"/>
                <a:ext cx="6070600" cy="508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74" indent="-342874">
                  <a:buAutoNum type="alphaLcParenBoth"/>
                </a:pPr>
                <a:r>
                  <a:rPr lang="en-US" sz="1351" dirty="0" smtClean="0"/>
                  <a:t>The </a:t>
                </a:r>
                <a14:m>
                  <m:oMath xmlns:m="http://schemas.openxmlformats.org/officeDocument/2006/math">
                    <m:r>
                      <a:rPr lang="en-US" sz="1351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351" dirty="0" smtClean="0"/>
                  <a:t>-d </a:t>
                </a:r>
                <a:r>
                  <a:rPr lang="en-US" sz="1351" dirty="0"/>
                  <a:t>tree decomposition of a region containing six data points. </a:t>
                </a:r>
              </a:p>
              <a:p>
                <a:pPr marL="342874" indent="-342874">
                  <a:buAutoNum type="alphaLcParenBoth"/>
                </a:pPr>
                <a:r>
                  <a:rPr lang="en-US" sz="1351" dirty="0"/>
                  <a:t>The </a:t>
                </a:r>
                <a14:m>
                  <m:oMath xmlns:m="http://schemas.openxmlformats.org/officeDocument/2006/math">
                    <m:r>
                      <a:rPr lang="en-US" sz="1351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351" dirty="0" smtClean="0"/>
                  <a:t>-d </a:t>
                </a:r>
                <a:r>
                  <a:rPr lang="en-US" sz="1351" dirty="0"/>
                  <a:t>tree representation for (a).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0" y="5181606"/>
                <a:ext cx="6070600" cy="508088"/>
              </a:xfrm>
              <a:prstGeom prst="rect">
                <a:avLst/>
              </a:prstGeom>
              <a:blipFill rotWithShape="0">
                <a:blip r:embed="rId4"/>
                <a:stretch>
                  <a:fillRect l="-301" t="-3614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2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963" y="1866982"/>
            <a:ext cx="10058400" cy="398128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531726" y="3249665"/>
            <a:ext cx="1473956" cy="846162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Line Callout 1 7"/>
              <p:cNvSpPr/>
              <p:nvPr/>
            </p:nvSpPr>
            <p:spPr>
              <a:xfrm>
                <a:off x="3338285" y="2569028"/>
                <a:ext cx="2569029" cy="420915"/>
              </a:xfrm>
              <a:prstGeom prst="borderCallout1">
                <a:avLst>
                  <a:gd name="adj1" fmla="val 107665"/>
                  <a:gd name="adj2" fmla="val -423"/>
                  <a:gd name="adj3" fmla="val 129445"/>
                  <a:gd name="adj4" fmla="val -349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𝑃𝑜𝑠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Line Callout 1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85" y="2569028"/>
                <a:ext cx="2569029" cy="420915"/>
              </a:xfrm>
              <a:prstGeom prst="borderCallout1">
                <a:avLst>
                  <a:gd name="adj1" fmla="val 107665"/>
                  <a:gd name="adj2" fmla="val -423"/>
                  <a:gd name="adj3" fmla="val 129445"/>
                  <a:gd name="adj4" fmla="val -34944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Line Callout 1 8"/>
              <p:cNvSpPr/>
              <p:nvPr/>
            </p:nvSpPr>
            <p:spPr>
              <a:xfrm>
                <a:off x="9971315" y="1866899"/>
                <a:ext cx="1683657" cy="520701"/>
              </a:xfrm>
              <a:prstGeom prst="borderCallout1">
                <a:avLst>
                  <a:gd name="adj1" fmla="val 113316"/>
                  <a:gd name="adj2" fmla="val 28541"/>
                  <a:gd name="adj3" fmla="val 134109"/>
                  <a:gd name="adj4" fmla="val 1412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Line Callout 1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1315" y="1866899"/>
                <a:ext cx="1683657" cy="520701"/>
              </a:xfrm>
              <a:prstGeom prst="borderCallout1">
                <a:avLst>
                  <a:gd name="adj1" fmla="val 113316"/>
                  <a:gd name="adj2" fmla="val 28541"/>
                  <a:gd name="adj3" fmla="val 134109"/>
                  <a:gd name="adj4" fmla="val 14121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91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64531 3.33333E-6 C 0.64401 -0.0551 0.64518 -0.11019 0.64401 -0.16505 C 0.59935 -0.16505 0.54583 -0.16135 0.50117 -0.16135 " pathEditMode="relative" rAng="0" ptsTypes="AA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66" y="-82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Candidates Rescoring using DTW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Re-scoring </a:t>
            </a:r>
            <a:r>
              <a:rPr lang="en-US" dirty="0"/>
              <a:t>of the candidates is done by calculating the DTW distance between the </a:t>
            </a:r>
            <a:r>
              <a:rPr lang="en-US" b="1" dirty="0"/>
              <a:t>preprocessed version </a:t>
            </a:r>
            <a:r>
              <a:rPr lang="en-US" dirty="0"/>
              <a:t>of the query sequence and the candidates.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454" y="2623918"/>
            <a:ext cx="74485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8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97279" y="1825625"/>
            <a:ext cx="10550769" cy="4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system was trained and tested on characters and word parts extracted from the </a:t>
            </a:r>
            <a:r>
              <a:rPr lang="en-US" b="1" dirty="0" smtClean="0"/>
              <a:t>ADAB</a:t>
            </a:r>
            <a:r>
              <a:rPr lang="en-US" dirty="0" smtClean="0"/>
              <a:t> database.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430241"/>
              </p:ext>
            </p:extLst>
          </p:nvPr>
        </p:nvGraphicFramePr>
        <p:xfrm>
          <a:off x="6486142" y="3124449"/>
          <a:ext cx="4247535" cy="197638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371252"/>
                <a:gridCol w="1237471"/>
                <a:gridCol w="1638812"/>
              </a:tblGrid>
              <a:tr h="72251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Shape Descriptor</a:t>
                      </a:r>
                      <a:endParaRPr lang="en-US" sz="19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Accuracy [Top 1]</a:t>
                      </a:r>
                      <a:endParaRPr lang="en-US" sz="19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smtClean="0"/>
                        <a:t>Accuracy    [Top 3]</a:t>
                      </a:r>
                      <a:endParaRPr lang="en-US" sz="1900" dirty="0" smtClean="0">
                        <a:latin typeface="+mn-lt"/>
                      </a:endParaRPr>
                    </a:p>
                  </a:txBody>
                  <a:tcPr/>
                </a:tc>
              </a:tr>
              <a:tr h="436435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SC</a:t>
                      </a:r>
                      <a:endParaRPr lang="en-US" sz="19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91%</a:t>
                      </a:r>
                      <a:endParaRPr lang="en-US" sz="19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96%</a:t>
                      </a:r>
                      <a:endParaRPr lang="en-US" sz="1900" dirty="0">
                        <a:latin typeface="+mn-lt"/>
                      </a:endParaRPr>
                    </a:p>
                  </a:txBody>
                  <a:tcPr/>
                </a:tc>
              </a:tr>
              <a:tr h="436435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MAD</a:t>
                      </a:r>
                      <a:endParaRPr lang="en-US" sz="19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88%</a:t>
                      </a:r>
                      <a:endParaRPr lang="en-US" sz="19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94%</a:t>
                      </a:r>
                      <a:endParaRPr lang="en-US" sz="1900" dirty="0">
                        <a:latin typeface="+mn-lt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None</a:t>
                      </a:r>
                      <a:endParaRPr lang="en-US" sz="19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87%</a:t>
                      </a:r>
                      <a:endParaRPr lang="en-US" sz="19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93%</a:t>
                      </a:r>
                      <a:endParaRPr lang="en-US" sz="190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902925"/>
              </p:ext>
            </p:extLst>
          </p:nvPr>
        </p:nvGraphicFramePr>
        <p:xfrm>
          <a:off x="1781285" y="3139423"/>
          <a:ext cx="3805082" cy="1932959"/>
        </p:xfrm>
        <a:graphic>
          <a:graphicData uri="http://schemas.openxmlformats.org/drawingml/2006/table">
            <a:tbl>
              <a:tblPr rtl="1" firstRow="1" lastCol="1" bandRow="1">
                <a:tableStyleId>{21E4AEA4-8DFA-4A89-87EB-49C32662AFE0}</a:tableStyleId>
              </a:tblPr>
              <a:tblGrid>
                <a:gridCol w="1729583"/>
                <a:gridCol w="2075499"/>
              </a:tblGrid>
              <a:tr h="40895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# of Samples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Letter Position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1405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 smtClean="0"/>
                        <a:t>Ini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1196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Mid</a:t>
                      </a:r>
                      <a:endParaRPr lang="en-US" sz="1900" dirty="0" smtClean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1629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Fin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1372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 smtClean="0"/>
                        <a:t>Iso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57686" y="2740591"/>
            <a:ext cx="382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set size and distribution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04049" y="2754717"/>
            <a:ext cx="421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Letters c</a:t>
            </a:r>
            <a:r>
              <a:rPr lang="en-US" dirty="0" smtClean="0"/>
              <a:t>lassification </a:t>
            </a:r>
            <a:r>
              <a:rPr lang="en-US" dirty="0"/>
              <a:t>results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8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work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821874"/>
              </p:ext>
            </p:extLst>
          </p:nvPr>
        </p:nvGraphicFramePr>
        <p:xfrm>
          <a:off x="882118" y="2182761"/>
          <a:ext cx="10695365" cy="327827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4294566"/>
                <a:gridCol w="1312606"/>
                <a:gridCol w="5088193"/>
              </a:tblGrid>
              <a:tr h="819568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Work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Accuracy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Dataset</a:t>
                      </a:r>
                      <a:endParaRPr lang="en-US" sz="2300" dirty="0"/>
                    </a:p>
                  </a:txBody>
                  <a:tcPr/>
                </a:tc>
              </a:tr>
              <a:tr h="819568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(AL </a:t>
                      </a:r>
                      <a:r>
                        <a:rPr lang="en-US" sz="2300" dirty="0" err="1" smtClean="0"/>
                        <a:t>Taani</a:t>
                      </a:r>
                      <a:r>
                        <a:rPr lang="en-US" sz="2300" dirty="0" smtClean="0"/>
                        <a:t> and Al Haj,</a:t>
                      </a:r>
                      <a:r>
                        <a:rPr lang="en-US" sz="2300" baseline="0" dirty="0" smtClean="0"/>
                        <a:t> 2010)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75%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1400 Self collected isolated character</a:t>
                      </a:r>
                      <a:endParaRPr lang="en-US" sz="2300" dirty="0"/>
                    </a:p>
                  </a:txBody>
                  <a:tcPr/>
                </a:tc>
              </a:tr>
              <a:tr h="819568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(Ismail,</a:t>
                      </a:r>
                      <a:r>
                        <a:rPr lang="en-US" sz="2300" baseline="0" dirty="0" smtClean="0"/>
                        <a:t> Abdullah and </a:t>
                      </a:r>
                      <a:r>
                        <a:rPr lang="en-US" sz="2300" baseline="0" dirty="0" err="1" smtClean="0"/>
                        <a:t>Siti</a:t>
                      </a:r>
                      <a:r>
                        <a:rPr lang="en-US" sz="2300" baseline="0" dirty="0" smtClean="0"/>
                        <a:t>, 2012)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97%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504 characters, 66% training</a:t>
                      </a:r>
                      <a:r>
                        <a:rPr lang="en-US" sz="2300" baseline="0" dirty="0" smtClean="0"/>
                        <a:t> set</a:t>
                      </a:r>
                      <a:endParaRPr lang="en-US" sz="2300" dirty="0"/>
                    </a:p>
                  </a:txBody>
                  <a:tcPr/>
                </a:tc>
              </a:tr>
              <a:tr h="819568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(</a:t>
                      </a:r>
                      <a:r>
                        <a:rPr lang="en-US" sz="2300" dirty="0" err="1" smtClean="0"/>
                        <a:t>Addakiri</a:t>
                      </a:r>
                      <a:r>
                        <a:rPr lang="en-US" sz="2300" dirty="0" smtClean="0"/>
                        <a:t> and </a:t>
                      </a:r>
                      <a:r>
                        <a:rPr lang="en-US" sz="2300" dirty="0" err="1" smtClean="0"/>
                        <a:t>Bahaj</a:t>
                      </a:r>
                      <a:r>
                        <a:rPr lang="en-US" sz="2300" dirty="0" smtClean="0"/>
                        <a:t>, 2012)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83%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1400 Self collected isolated character</a:t>
                      </a:r>
                      <a:endParaRPr lang="en-US" sz="23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3" name="presen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5608" y="496063"/>
            <a:ext cx="6866844" cy="57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9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5542672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Handle </a:t>
            </a:r>
            <a:r>
              <a:rPr lang="en-US" dirty="0"/>
              <a:t>to the </a:t>
            </a:r>
            <a:r>
              <a:rPr lang="en-US" dirty="0" smtClean="0"/>
              <a:t>delayed strokes</a:t>
            </a:r>
          </a:p>
          <a:p>
            <a:pPr marL="0" indent="0">
              <a:buNone/>
            </a:pPr>
            <a:r>
              <a:rPr lang="en-US" dirty="0" smtClean="0"/>
              <a:t>Handle multiple strokes letters</a:t>
            </a:r>
          </a:p>
          <a:p>
            <a:pPr marL="0" indent="0">
              <a:buNone/>
            </a:pPr>
            <a:r>
              <a:rPr lang="en-US" dirty="0" smtClean="0"/>
              <a:t>Develop a word completion system</a:t>
            </a:r>
          </a:p>
          <a:p>
            <a:pPr marL="0" indent="0">
              <a:buNone/>
            </a:pPr>
            <a:r>
              <a:rPr lang="en-US" dirty="0"/>
              <a:t>Holistic approach based </a:t>
            </a:r>
            <a:r>
              <a:rPr lang="en-US" dirty="0" smtClean="0"/>
              <a:t>recognizer</a:t>
            </a:r>
          </a:p>
          <a:p>
            <a:pPr marL="0" indent="0">
              <a:buNone/>
            </a:pPr>
            <a:r>
              <a:rPr lang="en-US" dirty="0" smtClean="0"/>
              <a:t>Standardize and publish the segmented version of the ADAB Database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3074" name="Picture 2" descr="http://www.hrzone.com/sites/default/files/styles/540x350/public/future_ahead_istock_thinkstock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103" y="2257631"/>
            <a:ext cx="4482328" cy="290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3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07774" y="5690062"/>
            <a:ext cx="2565400" cy="822960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31655">
            <a:off x="8075374" y="728948"/>
            <a:ext cx="3812860" cy="251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743" t="8396" r="6724"/>
          <a:stretch/>
        </p:blipFill>
        <p:spPr>
          <a:xfrm rot="20603329">
            <a:off x="6192174" y="1921604"/>
            <a:ext cx="4063633" cy="2635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1407">
            <a:off x="580041" y="998098"/>
            <a:ext cx="34544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09041">
            <a:off x="2441197" y="1188169"/>
            <a:ext cx="2784475" cy="3953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960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Tel Aviv University - Faculty of Engineering - Department of Electrical Engineering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94" y="2000677"/>
            <a:ext cx="3552620" cy="2367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383" y="1960732"/>
            <a:ext cx="4606839" cy="2364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095" y="4978595"/>
            <a:ext cx="76581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0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Sub-Stroke 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relative location of the sub-stroke in the stroke, we restricted the </a:t>
            </a:r>
            <a:r>
              <a:rPr lang="en-US" dirty="0" smtClean="0"/>
              <a:t>classification process to search </a:t>
            </a:r>
            <a:r>
              <a:rPr lang="en-US" dirty="0"/>
              <a:t>for similar samples feasible position </a:t>
            </a:r>
            <a:r>
              <a:rPr lang="en-US" dirty="0" smtClean="0"/>
              <a:t>databases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662" y="3100387"/>
            <a:ext cx="3381375" cy="2457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785"/>
          <a:stretch/>
        </p:blipFill>
        <p:spPr>
          <a:xfrm>
            <a:off x="985830" y="3028947"/>
            <a:ext cx="6591300" cy="1895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85836" y="4914893"/>
                <a:ext cx="68722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 mapping between the subsequence types and the possible letter positions.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denotes a stroke containing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POIs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36" y="4914893"/>
                <a:ext cx="6872287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799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48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Selection Graph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0241" y="2168236"/>
            <a:ext cx="5809308" cy="144650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18" y="3925600"/>
            <a:ext cx="5752545" cy="1432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466" y="3954174"/>
            <a:ext cx="5509659" cy="137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Segmentation Selection Algorithms Performance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7138" y="2343150"/>
            <a:ext cx="7258050" cy="302895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 (1)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Given a stroke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Normalization</a:t>
                </a:r>
              </a:p>
              <a:p>
                <a:pPr lvl="1"/>
                <a:r>
                  <a:rPr lang="en-US" dirty="0"/>
                  <a:t>Uniform size bound box surrounding the pattern.</a:t>
                </a:r>
              </a:p>
              <a:p>
                <a:pPr lvl="1"/>
                <a:r>
                  <a:rPr lang="en-US" dirty="0"/>
                  <a:t>Translating the sequence so that the sequence’s center of gravity is located in the origin point.</a:t>
                </a:r>
              </a:p>
              <a:p>
                <a:r>
                  <a:rPr lang="en-US" dirty="0"/>
                  <a:t>Noise elimination using the Douglas-</a:t>
                </a:r>
                <a:r>
                  <a:rPr lang="en-US" dirty="0" err="1"/>
                  <a:t>Peucker</a:t>
                </a:r>
                <a:r>
                  <a:rPr lang="en-US" dirty="0"/>
                  <a:t> algorithm.</a:t>
                </a:r>
              </a:p>
              <a:p>
                <a:pPr lvl="1"/>
                <a:r>
                  <a:rPr lang="en-US" b="0" dirty="0" smtClean="0"/>
                  <a:t>Tolerance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75</m:t>
                        </m:r>
                      </m:den>
                    </m:f>
                  </m:oMath>
                </a14:m>
                <a:r>
                  <a:rPr lang="en-US" i="1" dirty="0" smtClean="0">
                    <a:latin typeface="Cambria Math" panose="02040503050406030204" pitchFamily="18" charset="0"/>
                  </a:rPr>
                  <a:t>.</a:t>
                </a: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1217" t="-224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Douglas-Peucker_anima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17341" y="4488873"/>
            <a:ext cx="5736459" cy="18230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6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 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Cambria Math" panose="02040503050406030204" pitchFamily="18" charset="0"/>
                  </a:rPr>
                  <a:t>Re-sampling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 smtClean="0"/>
                  <a:t> are the quadratic </a:t>
                </a:r>
                <a:r>
                  <a:rPr lang="en-US" dirty="0"/>
                  <a:t>piecewise interpolations function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, respectively.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 smtClean="0"/>
                  <a:t> is the arc-length of the pattern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 smtClean="0"/>
                  <a:t> is the resampling parameter</a:t>
                </a:r>
              </a:p>
              <a:p>
                <a:pPr marL="457167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982" y="3538985"/>
            <a:ext cx="2504905" cy="263797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5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4389165">
              <a:lnSpc>
                <a:spcPct val="95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 Accuracy: The Proposed Approach</a:t>
            </a:r>
          </a:p>
          <a:p>
            <a:pPr defTabSz="4389165">
              <a:lnSpc>
                <a:spcPct val="95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Latency: Avoid Candidates Rescoring</a:t>
            </a:r>
          </a:p>
          <a:p>
            <a:pPr defTabSz="4389165">
              <a:lnSpc>
                <a:spcPct val="95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Fast Learning: Avoid DR and metric indexing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432356"/>
              </p:ext>
            </p:extLst>
          </p:nvPr>
        </p:nvGraphicFramePr>
        <p:xfrm>
          <a:off x="1270000" y="3536431"/>
          <a:ext cx="9347202" cy="2065032"/>
        </p:xfrm>
        <a:graphic>
          <a:graphicData uri="http://schemas.openxmlformats.org/drawingml/2006/table">
            <a:tbl>
              <a:tblPr firstRow="1" firstCol="1" bandRow="1"/>
              <a:tblGrid>
                <a:gridCol w="3256547"/>
                <a:gridCol w="2122243"/>
                <a:gridCol w="2152312"/>
                <a:gridCol w="1816100"/>
              </a:tblGrid>
              <a:tr h="5783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Configuration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Accuracy [Top 1]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Accuracy [Top 3]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Time  [</a:t>
                      </a:r>
                      <a:r>
                        <a:rPr lang="en-US" sz="2000" dirty="0" err="1" smtClean="0">
                          <a:latin typeface="+mn-lt"/>
                        </a:rPr>
                        <a:t>ms</a:t>
                      </a:r>
                      <a:r>
                        <a:rPr lang="en-US" sz="2000" dirty="0" smtClean="0">
                          <a:latin typeface="+mn-lt"/>
                        </a:rPr>
                        <a:t>]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</a:tr>
              <a:tr h="5788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High Accuracy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91%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96%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29.9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4539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Low Latency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87%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94%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0.12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4539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Fast Learning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90%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96%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4.4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6" y="1825625"/>
            <a:ext cx="3910783" cy="4351339"/>
          </a:xfrm>
        </p:spPr>
        <p:txBody>
          <a:bodyPr anchor="t"/>
          <a:lstStyle/>
          <a:p>
            <a:pPr marL="0" indent="0">
              <a:buNone/>
            </a:pPr>
            <a:r>
              <a:rPr lang="en-US" i="1" dirty="0" smtClean="0"/>
              <a:t>We </a:t>
            </a:r>
            <a:r>
              <a:rPr lang="en-US" i="1" dirty="0"/>
              <a:t>are planning to standardize and publish the characters database extracted from the ADAB database and make available for other researches in the field.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660" y="3760880"/>
            <a:ext cx="2979066" cy="239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1" y="3790716"/>
            <a:ext cx="2985224" cy="239518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6088253" y="4190235"/>
            <a:ext cx="2789048" cy="1671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Manual Segmentation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51" y="2318411"/>
            <a:ext cx="3244527" cy="1588545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3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12" name="Picture 2" descr="http://www.yellowlifestyle.com/TH/content/PublishingImages/2012-Sukanya/Aug/Google%20App/11-01.jpe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527679"/>
            <a:ext cx="4938712" cy="265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novinite.com/media/images/2012-11/photo_verybig_14548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27" y="2484886"/>
            <a:ext cx="3974090" cy="266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7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haracteristics of the Arabic Language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982" y="2157620"/>
            <a:ext cx="4012405" cy="1169780"/>
          </a:xfrm>
          <a:prstGeom prst="rect">
            <a:avLst/>
          </a:prstGeom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695933"/>
              </p:ext>
            </p:extLst>
          </p:nvPr>
        </p:nvGraphicFramePr>
        <p:xfrm>
          <a:off x="397099" y="2024592"/>
          <a:ext cx="3528144" cy="1360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36"/>
                <a:gridCol w="882036"/>
                <a:gridCol w="882036"/>
                <a:gridCol w="882036"/>
              </a:tblGrid>
              <a:tr h="389068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Iso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</a:t>
                      </a:r>
                      <a:endParaRPr lang="en-US" dirty="0"/>
                    </a:p>
                  </a:txBody>
                  <a:tcPr/>
                </a:tc>
              </a:tr>
              <a:tr h="485703">
                <a:tc>
                  <a:txBody>
                    <a:bodyPr/>
                    <a:lstStyle/>
                    <a:p>
                      <a:pPr algn="ctr"/>
                      <a:r>
                        <a:rPr lang="ar-SA" sz="2400" dirty="0" smtClean="0"/>
                        <a:t>ع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400" dirty="0" smtClean="0"/>
                        <a:t>عـ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400" dirty="0" smtClean="0"/>
                        <a:t>ـعـ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400" dirty="0" smtClean="0"/>
                        <a:t>ـع</a:t>
                      </a:r>
                      <a:endParaRPr lang="en-US" sz="2400" dirty="0"/>
                    </a:p>
                  </a:txBody>
                  <a:tcPr/>
                </a:tc>
              </a:tr>
              <a:tr h="485703">
                <a:tc>
                  <a:txBody>
                    <a:bodyPr/>
                    <a:lstStyle/>
                    <a:p>
                      <a:pPr algn="ctr"/>
                      <a:r>
                        <a:rPr lang="ar-SA" sz="2400" dirty="0" smtClean="0"/>
                        <a:t>ه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400" dirty="0" smtClean="0"/>
                        <a:t>هـ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400" dirty="0" smtClean="0"/>
                        <a:t>ـهـ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2400" dirty="0" smtClean="0"/>
                        <a:t>ـه</a:t>
                      </a:r>
                      <a:endParaRPr lang="en-US" sz="24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0409487" y="4501394"/>
            <a:ext cx="1453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4000" dirty="0" smtClean="0">
                <a:solidFill>
                  <a:srgbClr val="FF0000"/>
                </a:solidFill>
              </a:rPr>
              <a:t>ا</a:t>
            </a:r>
            <a:r>
              <a:rPr lang="ar-SA" sz="4000" dirty="0" smtClean="0">
                <a:solidFill>
                  <a:srgbClr val="00B050"/>
                </a:solidFill>
              </a:rPr>
              <a:t>لعر</a:t>
            </a:r>
            <a:r>
              <a:rPr lang="ar-SA" sz="4000" dirty="0" smtClean="0"/>
              <a:t>بية</a:t>
            </a:r>
            <a:endParaRPr lang="en-US" sz="40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5667" y="2554069"/>
            <a:ext cx="3192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4800" dirty="0" smtClean="0"/>
              <a:t>ًٌٍَُِّْ</a:t>
            </a:r>
            <a:endParaRPr lang="en-US" sz="4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431" y="4115767"/>
            <a:ext cx="3981450" cy="1543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5600" y="3491464"/>
            <a:ext cx="361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4 shapes letters</a:t>
            </a:r>
            <a:endParaRPr lang="en-US" sz="2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980" y="4308700"/>
            <a:ext cx="1813541" cy="94182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99339" y="3491464"/>
            <a:ext cx="385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Rasm</a:t>
            </a:r>
            <a:r>
              <a:rPr lang="en-US" sz="2000" b="1" dirty="0" smtClean="0"/>
              <a:t> </a:t>
            </a:r>
            <a:r>
              <a:rPr lang="ar-SA" sz="2000" b="1" dirty="0" smtClean="0"/>
              <a:t> (رسم)</a:t>
            </a:r>
            <a:r>
              <a:rPr lang="en-US" sz="2000" b="1" dirty="0" smtClean="0"/>
              <a:t>and </a:t>
            </a:r>
            <a:r>
              <a:rPr lang="en-US" sz="2000" b="1" dirty="0" err="1" smtClean="0"/>
              <a:t>i’jam</a:t>
            </a:r>
            <a:r>
              <a:rPr lang="ar-SA" sz="2000" b="1" dirty="0"/>
              <a:t> </a:t>
            </a:r>
            <a:r>
              <a:rPr lang="ar-SA" sz="2000" b="1" dirty="0" smtClean="0"/>
              <a:t>(إعجام) 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686801" y="3491464"/>
            <a:ext cx="3051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Harakat</a:t>
            </a:r>
            <a:r>
              <a:rPr lang="ar-SA" sz="2000" b="1" dirty="0"/>
              <a:t> </a:t>
            </a:r>
            <a:r>
              <a:rPr lang="ar-SA" sz="2000" b="1" dirty="0" smtClean="0"/>
              <a:t>(حركات) 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3564610" y="5466509"/>
            <a:ext cx="4692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Segmentation </a:t>
            </a:r>
            <a:r>
              <a:rPr lang="en-US" sz="2000" b="1" dirty="0" smtClean="0"/>
              <a:t>Points (SPs) and Baseline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823491" y="4410526"/>
            <a:ext cx="22346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ar-SA" sz="6000" dirty="0" smtClean="0"/>
              <a:t>اَلْعَرَبِيّةُ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57189" y="5466509"/>
            <a:ext cx="337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Fully vocalized script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399584" y="5466509"/>
            <a:ext cx="354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Words Parts (WPs) and Strokes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603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7" grpId="0"/>
      <p:bldP spid="17" grpId="0"/>
      <p:bldP spid="11" grpId="0"/>
      <p:bldP spid="22" grpId="0"/>
      <p:bldP spid="12" grpId="0"/>
      <p:bldP spid="23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 defTabSz="4389165">
              <a:lnSpc>
                <a:spcPct val="95000"/>
              </a:lnSpc>
              <a:buNone/>
            </a:pPr>
            <a:r>
              <a:rPr lang="en-US" sz="2800" dirty="0" smtClean="0"/>
              <a:t>Real-time recognition of Arabic Handwritten script.</a:t>
            </a:r>
          </a:p>
          <a:p>
            <a:pPr marL="0" indent="0" algn="just" defTabSz="4389165">
              <a:lnSpc>
                <a:spcPct val="95000"/>
              </a:lnSpc>
              <a:buNone/>
            </a:pPr>
            <a:r>
              <a:rPr lang="en-US" sz="2800" dirty="0" smtClean="0"/>
              <a:t>i.e., performing analysis tasks during </a:t>
            </a:r>
            <a:r>
              <a:rPr lang="en-US" sz="2800" dirty="0"/>
              <a:t>the course of writing</a:t>
            </a:r>
            <a:r>
              <a:rPr lang="en-US" sz="2800" dirty="0" smtClean="0"/>
              <a:t>.</a:t>
            </a:r>
          </a:p>
          <a:p>
            <a:pPr marL="0" indent="0" algn="just" defTabSz="4389165">
              <a:lnSpc>
                <a:spcPct val="95000"/>
              </a:lnSpc>
              <a:buNone/>
            </a:pP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 algn="just" defTabSz="4389165">
              <a:lnSpc>
                <a:spcPct val="95000"/>
              </a:lnSpc>
              <a:buNone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How do we do that?</a:t>
            </a:r>
          </a:p>
          <a:p>
            <a:pPr lvl="1" algn="just" defTabSz="4389165">
              <a:lnSpc>
                <a:spcPct val="95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Continuous points of interest (POIs) nomination while scribing a </a:t>
            </a:r>
            <a:r>
              <a:rPr lang="en-US" b="1" dirty="0" smtClean="0"/>
              <a:t>stroke</a:t>
            </a:r>
            <a:r>
              <a:rPr lang="en-US" dirty="0" smtClean="0"/>
              <a:t>. </a:t>
            </a:r>
          </a:p>
          <a:p>
            <a:pPr lvl="1" algn="just" defTabSz="4389165">
              <a:lnSpc>
                <a:spcPct val="95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Attach scoring to the resulting sub-strokes. </a:t>
            </a:r>
          </a:p>
          <a:p>
            <a:pPr lvl="1" algn="just" defTabSz="4389165">
              <a:lnSpc>
                <a:spcPct val="95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Selecting the best set of segmentation points.</a:t>
            </a:r>
          </a:p>
          <a:p>
            <a:pPr lvl="1" algn="just" defTabSz="4389165">
              <a:lnSpc>
                <a:spcPct val="95000"/>
              </a:lnSpc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0" indent="0" algn="just" defTabSz="4389165">
              <a:lnSpc>
                <a:spcPct val="95000"/>
              </a:lnSpc>
              <a:buNone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This requires:</a:t>
            </a:r>
          </a:p>
          <a:p>
            <a:pPr lvl="1" algn="just" defTabSz="4389165">
              <a:lnSpc>
                <a:spcPct val="95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Real time POIs nomination algorithm.</a:t>
            </a:r>
          </a:p>
          <a:p>
            <a:pPr lvl="1" algn="just" defTabSz="4389165">
              <a:lnSpc>
                <a:spcPct val="95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Fast letter classifier.</a:t>
            </a:r>
          </a:p>
          <a:p>
            <a:pPr lvl="1" algn="just" defTabSz="4389165">
              <a:lnSpc>
                <a:spcPct val="95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Segmentation points filtering and selection algorithms.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9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Real-time Segmentation of On-line Handwritten Arabic Script</a:t>
            </a:r>
            <a:endParaRPr lang="en-US" sz="6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sz="2200" dirty="0" smtClean="0"/>
              <a:t>14th </a:t>
            </a:r>
            <a:r>
              <a:rPr lang="en-US" sz="2200" dirty="0"/>
              <a:t>International Conference on Frontiers in Handwriting Recognition (ICFHR 2014)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3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7279" y="1845734"/>
                <a:ext cx="6979922" cy="4540317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 smtClean="0">
                    <a:solidFill>
                      <a:srgbClr val="629DD1"/>
                    </a:solidFill>
                  </a:rPr>
                  <a:t>Stroke: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i="1" dirty="0" smtClean="0">
                    <a:solidFill>
                      <a:srgbClr val="629DD1"/>
                    </a:solidFill>
                  </a:rPr>
                  <a:t>Points </a:t>
                </a:r>
                <a:r>
                  <a:rPr lang="en-US" i="1" dirty="0">
                    <a:solidFill>
                      <a:srgbClr val="629DD1"/>
                    </a:solidFill>
                  </a:rPr>
                  <a:t>of </a:t>
                </a:r>
                <a:r>
                  <a:rPr lang="en-US" i="1" dirty="0" smtClean="0">
                    <a:solidFill>
                      <a:srgbClr val="629DD1"/>
                    </a:solidFill>
                  </a:rPr>
                  <a:t>interest</a:t>
                </a:r>
                <a:r>
                  <a:rPr lang="en-US" dirty="0" smtClean="0">
                    <a:solidFill>
                      <a:srgbClr val="629DD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𝑃𝑂𝐼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 smtClean="0"/>
                  <a:t>, i.e., potential </a:t>
                </a:r>
                <a:r>
                  <a:rPr lang="en-US" i="1" dirty="0" smtClean="0"/>
                  <a:t>segmentation points</a:t>
                </a:r>
                <a:r>
                  <a:rPr lang="en-US" dirty="0" smtClean="0"/>
                  <a:t> (SPs), are continuously nominated </a:t>
                </a:r>
                <a:r>
                  <a:rPr lang="en-US" b="1" dirty="0" smtClean="0"/>
                  <a:t>while the stroke is being scribed</a:t>
                </a:r>
                <a:r>
                  <a:rPr lang="en-US" dirty="0" smtClean="0"/>
                  <a:t>.</a:t>
                </a:r>
              </a:p>
              <a:p>
                <a:r>
                  <a:rPr lang="en-US" i="1" dirty="0">
                    <a:solidFill>
                      <a:srgbClr val="629DD1"/>
                    </a:solidFill>
                  </a:rPr>
                  <a:t>Horizontal Fragments </a:t>
                </a:r>
                <a:r>
                  <a:rPr lang="en-US" dirty="0" smtClean="0"/>
                  <a:t>(HFs) are ligatures that join pairs of connected letters: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</a:t>
                </a:r>
                <a:r>
                  <a:rPr lang="en-US" sz="2000" dirty="0" smtClean="0"/>
                  <a:t>orizontal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</a:t>
                </a:r>
                <a:r>
                  <a:rPr lang="en-US" sz="2000" dirty="0" smtClean="0"/>
                  <a:t>irected right to left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Located near the baseline. </a:t>
                </a:r>
              </a:p>
              <a:p>
                <a:r>
                  <a:rPr lang="en-US" i="1" dirty="0" smtClean="0">
                    <a:solidFill>
                      <a:srgbClr val="629DD1"/>
                    </a:solidFill>
                  </a:rPr>
                  <a:t>Key </a:t>
                </a:r>
                <a:r>
                  <a:rPr lang="en-US" i="1" dirty="0">
                    <a:solidFill>
                      <a:srgbClr val="629DD1"/>
                    </a:solidFill>
                  </a:rPr>
                  <a:t>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 smtClean="0"/>
                  <a:t> is a set containing the set of POIs including the first and last point on the stroke.</a:t>
                </a:r>
              </a:p>
              <a:p>
                <a:r>
                  <a:rPr lang="en-US" dirty="0" smtClean="0"/>
                  <a:t> A </a:t>
                </a:r>
                <a:r>
                  <a:rPr lang="en-US" i="1" dirty="0" smtClean="0">
                    <a:solidFill>
                      <a:srgbClr val="629DD1"/>
                    </a:solidFill>
                  </a:rPr>
                  <a:t>sub-stroke: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bSup>
                  </m:oMath>
                </a14:m>
                <a:endParaRPr lang="en-US" i="1" dirty="0">
                  <a:solidFill>
                    <a:srgbClr val="629DD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7279" y="1845734"/>
                <a:ext cx="6979922" cy="4540317"/>
              </a:xfrm>
              <a:blipFill rotWithShape="0">
                <a:blip r:embed="rId2"/>
                <a:stretch>
                  <a:fillRect l="-873" t="-1477" r="-2533" b="-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Screen Clippi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086" y="2069089"/>
            <a:ext cx="4031385" cy="307961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3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14562</TotalTime>
  <Words>1742</Words>
  <Application>Microsoft Office PowerPoint</Application>
  <PresentationFormat>Widescreen</PresentationFormat>
  <Paragraphs>385</Paragraphs>
  <Slides>46</Slides>
  <Notes>28</Notes>
  <HiddenSlides>7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Arabic Typesetting</vt:lpstr>
      <vt:lpstr>Arial</vt:lpstr>
      <vt:lpstr>Calibri</vt:lpstr>
      <vt:lpstr>Calibri Light</vt:lpstr>
      <vt:lpstr>Cambria Math</vt:lpstr>
      <vt:lpstr>Times New Roman</vt:lpstr>
      <vt:lpstr>Wingdings</vt:lpstr>
      <vt:lpstr>Retrospect</vt:lpstr>
      <vt:lpstr>Real-time Segmentation and Recognition of On-line Handwritten Arabic Script</vt:lpstr>
      <vt:lpstr>Agenda</vt:lpstr>
      <vt:lpstr>Problem Statement</vt:lpstr>
      <vt:lpstr>Motivation</vt:lpstr>
      <vt:lpstr>Motivation</vt:lpstr>
      <vt:lpstr>Characteristics of the Arabic Language</vt:lpstr>
      <vt:lpstr>Solution Outline</vt:lpstr>
      <vt:lpstr>Real-time Segmentation of On-line Handwritten Arabic Script</vt:lpstr>
      <vt:lpstr>Definitions</vt:lpstr>
      <vt:lpstr>Stage 1 - HF Identification</vt:lpstr>
      <vt:lpstr>Stage 1 - HF Identification</vt:lpstr>
      <vt:lpstr>Stage 1 – Sub-strokes Scoring</vt:lpstr>
      <vt:lpstr>Stage 1 – Sub-strokes Scoring</vt:lpstr>
      <vt:lpstr>Stage 1 – Sub-strokes Scoring </vt:lpstr>
      <vt:lpstr>Stage 2 – POIs Filtering</vt:lpstr>
      <vt:lpstr>Stage 3 – Segmentation Selection</vt:lpstr>
      <vt:lpstr>Results</vt:lpstr>
      <vt:lpstr>Recent Work</vt:lpstr>
      <vt:lpstr>Fast Classification of Handwritten On-line Arabic Characters</vt:lpstr>
      <vt:lpstr>Outline</vt:lpstr>
      <vt:lpstr>Preprocessing</vt:lpstr>
      <vt:lpstr>Preprocessing</vt:lpstr>
      <vt:lpstr>Feature Extraction</vt:lpstr>
      <vt:lpstr>Feature Extraction</vt:lpstr>
      <vt:lpstr>EMD Embedding</vt:lpstr>
      <vt:lpstr>Earth Movers Distance (EMD)</vt:lpstr>
      <vt:lpstr>Fast EMD Approximation</vt:lpstr>
      <vt:lpstr>Dimensionality Reduction</vt:lpstr>
      <vt:lpstr>Dimensionality Reduction</vt:lpstr>
      <vt:lpstr>Dimensionality Reduction</vt:lpstr>
      <vt:lpstr>Metric Indexing</vt:lpstr>
      <vt:lpstr>Metric Indexing</vt:lpstr>
      <vt:lpstr>Classification Flow</vt:lpstr>
      <vt:lpstr>Candidates Rescoring using DTW</vt:lpstr>
      <vt:lpstr>Results</vt:lpstr>
      <vt:lpstr>Recent work</vt:lpstr>
      <vt:lpstr>PowerPoint Presentation</vt:lpstr>
      <vt:lpstr>Future Work</vt:lpstr>
      <vt:lpstr>Thank You!</vt:lpstr>
      <vt:lpstr>Sub-Stroke Position</vt:lpstr>
      <vt:lpstr>Segmentation Selection Graph</vt:lpstr>
      <vt:lpstr>Segmentation Selection Algorithms Performance</vt:lpstr>
      <vt:lpstr>Preprocessing (1)</vt:lpstr>
      <vt:lpstr>Preprocessing (2)</vt:lpstr>
      <vt:lpstr>Activation Configuration</vt:lpstr>
      <vt:lpstr>Sample set</vt:lpstr>
    </vt:vector>
  </TitlesOfParts>
  <Company>Hewlett 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Segmentation and Recognition of On-line Handwritten Arabic Script</dc:title>
  <dc:creator>Kour, George</dc:creator>
  <cp:lastModifiedBy>Kour, George</cp:lastModifiedBy>
  <cp:revision>291</cp:revision>
  <dcterms:created xsi:type="dcterms:W3CDTF">2014-10-05T16:38:06Z</dcterms:created>
  <dcterms:modified xsi:type="dcterms:W3CDTF">2014-11-17T11:45:20Z</dcterms:modified>
</cp:coreProperties>
</file>